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375" r:id="rId4"/>
    <p:sldId id="292" r:id="rId5"/>
    <p:sldId id="293" r:id="rId6"/>
    <p:sldId id="286" r:id="rId7"/>
    <p:sldId id="260" r:id="rId8"/>
    <p:sldId id="261" r:id="rId9"/>
    <p:sldId id="262" r:id="rId10"/>
    <p:sldId id="374" r:id="rId11"/>
    <p:sldId id="263" r:id="rId12"/>
    <p:sldId id="265" r:id="rId13"/>
    <p:sldId id="267" r:id="rId14"/>
    <p:sldId id="269" r:id="rId15"/>
    <p:sldId id="270" r:id="rId16"/>
    <p:sldId id="271" r:id="rId17"/>
    <p:sldId id="385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376" r:id="rId30"/>
    <p:sldId id="377" r:id="rId31"/>
    <p:sldId id="378" r:id="rId32"/>
    <p:sldId id="379" r:id="rId33"/>
    <p:sldId id="380" r:id="rId34"/>
    <p:sldId id="382" r:id="rId35"/>
    <p:sldId id="297" r:id="rId36"/>
    <p:sldId id="383" r:id="rId37"/>
    <p:sldId id="298" r:id="rId38"/>
    <p:sldId id="299" r:id="rId39"/>
    <p:sldId id="300" r:id="rId40"/>
    <p:sldId id="328" r:id="rId41"/>
    <p:sldId id="329" r:id="rId42"/>
    <p:sldId id="330" r:id="rId43"/>
    <p:sldId id="336" r:id="rId44"/>
    <p:sldId id="341" r:id="rId45"/>
    <p:sldId id="346" r:id="rId46"/>
    <p:sldId id="381" r:id="rId47"/>
    <p:sldId id="390" r:id="rId48"/>
    <p:sldId id="389" r:id="rId49"/>
    <p:sldId id="387" r:id="rId50"/>
    <p:sldId id="388" r:id="rId51"/>
    <p:sldId id="361" r:id="rId52"/>
    <p:sldId id="362" r:id="rId53"/>
    <p:sldId id="363" r:id="rId54"/>
    <p:sldId id="364" r:id="rId55"/>
    <p:sldId id="368" r:id="rId56"/>
    <p:sldId id="373" r:id="rId57"/>
    <p:sldId id="386" r:id="rId58"/>
    <p:sldId id="290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 varScale="1">
        <p:scale>
          <a:sx n="112" d="100"/>
          <a:sy n="112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E85F-1AD3-42CA-B798-F8FE3ED9525C}" type="datetimeFigureOut">
              <a:rPr lang="ru-RU" smtClean="0"/>
              <a:t>07.01.2009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78CE-A5F7-46E5-BC48-A7933BD2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72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E85F-1AD3-42CA-B798-F8FE3ED9525C}" type="datetimeFigureOut">
              <a:rPr lang="ru-RU" smtClean="0"/>
              <a:t>07.01.2009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78CE-A5F7-46E5-BC48-A7933BD2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6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E85F-1AD3-42CA-B798-F8FE3ED9525C}" type="datetimeFigureOut">
              <a:rPr lang="ru-RU" smtClean="0"/>
              <a:t>07.01.2009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78CE-A5F7-46E5-BC48-A7933BD2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6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E85F-1AD3-42CA-B798-F8FE3ED9525C}" type="datetimeFigureOut">
              <a:rPr lang="ru-RU" smtClean="0"/>
              <a:t>07.01.2009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78CE-A5F7-46E5-BC48-A7933BD2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3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E85F-1AD3-42CA-B798-F8FE3ED9525C}" type="datetimeFigureOut">
              <a:rPr lang="ru-RU" smtClean="0"/>
              <a:t>07.01.2009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78CE-A5F7-46E5-BC48-A7933BD2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78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E85F-1AD3-42CA-B798-F8FE3ED9525C}" type="datetimeFigureOut">
              <a:rPr lang="ru-RU" smtClean="0"/>
              <a:t>07.01.2009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78CE-A5F7-46E5-BC48-A7933BD2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81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E85F-1AD3-42CA-B798-F8FE3ED9525C}" type="datetimeFigureOut">
              <a:rPr lang="ru-RU" smtClean="0"/>
              <a:t>07.01.2009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78CE-A5F7-46E5-BC48-A7933BD2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8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E85F-1AD3-42CA-B798-F8FE3ED9525C}" type="datetimeFigureOut">
              <a:rPr lang="ru-RU" smtClean="0"/>
              <a:t>07.01.2009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78CE-A5F7-46E5-BC48-A7933BD2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65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E85F-1AD3-42CA-B798-F8FE3ED9525C}" type="datetimeFigureOut">
              <a:rPr lang="ru-RU" smtClean="0"/>
              <a:t>07.01.2009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78CE-A5F7-46E5-BC48-A7933BD2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66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E85F-1AD3-42CA-B798-F8FE3ED9525C}" type="datetimeFigureOut">
              <a:rPr lang="ru-RU" smtClean="0"/>
              <a:t>07.01.2009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78CE-A5F7-46E5-BC48-A7933BD2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37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E85F-1AD3-42CA-B798-F8FE3ED9525C}" type="datetimeFigureOut">
              <a:rPr lang="ru-RU" smtClean="0"/>
              <a:t>07.01.2009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778CE-A5F7-46E5-BC48-A7933BD2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5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FE85F-1AD3-42CA-B798-F8FE3ED9525C}" type="datetimeFigureOut">
              <a:rPr lang="ru-RU" smtClean="0"/>
              <a:t>07.01.2009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778CE-A5F7-46E5-BC48-A7933BD2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62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eeva-doc.ru/" TargetMode="External"/><Relationship Id="rId2" Type="http://schemas.openxmlformats.org/officeDocument/2006/relationships/hyperlink" Target="mailto:tageeva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mailto:tageeva@mail.ru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744415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Миазматическая теория Ганемана в практике современного гомеопата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ЗПМР, РАС, </a:t>
            </a:r>
            <a:r>
              <a:rPr lang="ru-RU" sz="2800" b="1" dirty="0" err="1" smtClean="0"/>
              <a:t>коморбидные</a:t>
            </a:r>
            <a:r>
              <a:rPr lang="ru-RU" sz="2800" b="1" dirty="0" smtClean="0"/>
              <a:t> состояния у детей - возможности миазматической терапии</a:t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24 мая 2026</a:t>
            </a:r>
            <a:br>
              <a:rPr lang="ru-RU" sz="2800" b="1" dirty="0" smtClean="0"/>
            </a:br>
            <a:r>
              <a:rPr lang="ru-RU" sz="2800" b="1" dirty="0" smtClean="0"/>
              <a:t>Москва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509120"/>
            <a:ext cx="7632848" cy="1512168"/>
          </a:xfrm>
        </p:spPr>
        <p:txBody>
          <a:bodyPr>
            <a:normAutofit/>
          </a:bodyPr>
          <a:lstStyle/>
          <a:p>
            <a:r>
              <a:rPr lang="ru-RU" altLang="ru-RU" sz="2000" dirty="0" smtClean="0">
                <a:solidFill>
                  <a:srgbClr val="7030A0"/>
                </a:solidFill>
                <a:latin typeface="Arial Black" pitchFamily="34" charset="0"/>
              </a:rPr>
              <a:t>Агеева Т.К. член РГА</a:t>
            </a:r>
            <a:br>
              <a:rPr lang="ru-RU" altLang="ru-RU" sz="2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en-US" sz="2000" b="1" dirty="0" smtClean="0">
                <a:latin typeface="Arial Black" panose="020B0A04020102020204" pitchFamily="34" charset="0"/>
                <a:hlinkClick r:id="rId2"/>
              </a:rPr>
              <a:t>tageeva@mail.ru</a:t>
            </a:r>
            <a:r>
              <a:rPr lang="en-US" sz="2000" b="1" dirty="0" smtClean="0">
                <a:latin typeface="Arial Black" panose="020B0A04020102020204" pitchFamily="34" charset="0"/>
              </a:rPr>
              <a:t/>
            </a:r>
            <a:br>
              <a:rPr lang="en-US" sz="2000" b="1" dirty="0" smtClean="0">
                <a:latin typeface="Arial Black" panose="020B0A04020102020204" pitchFamily="34" charset="0"/>
              </a:rPr>
            </a:br>
            <a:r>
              <a:rPr lang="en-US" sz="2000" b="1" dirty="0" smtClean="0">
                <a:latin typeface="Arial Black" panose="020B0A04020102020204" pitchFamily="34" charset="0"/>
                <a:hlinkClick r:id="rId3"/>
              </a:rPr>
              <a:t>WWW.AGEEVA-DOC.RU</a:t>
            </a:r>
            <a:endParaRPr lang="ru-RU" sz="2000" b="1" dirty="0" smtClean="0"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latin typeface="Arial Black" panose="020B0A04020102020204" pitchFamily="34" charset="0"/>
              </a:rPr>
              <a:t>8 916 305 55 83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0478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Аутизм и РАС - в чем отличие и есть ли разница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dirty="0" smtClean="0"/>
              <a:t>Аутизм у детей </a:t>
            </a:r>
            <a:r>
              <a:rPr lang="ru-RU" sz="2000" b="1" dirty="0" smtClean="0">
                <a:solidFill>
                  <a:srgbClr val="C00000"/>
                </a:solidFill>
              </a:rPr>
              <a:t>или</a:t>
            </a:r>
            <a:r>
              <a:rPr lang="ru-RU" sz="2000" b="1" dirty="0" smtClean="0"/>
              <a:t> РАС (ИИ)</a:t>
            </a:r>
            <a:r>
              <a:rPr lang="ru-RU" sz="2000" dirty="0" smtClean="0"/>
              <a:t>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РАС - комплексное нарушение развития нервной системы</a:t>
            </a:r>
            <a:r>
              <a:rPr lang="ru-RU" sz="2000" dirty="0" smtClean="0"/>
              <a:t>, при котором у ребенка возникают трудности с социальной коммуникацией, наблюдаются ограниченные интересы и повторяющееся стереотипное поведение. Признаки РАС проявляются до 2-3-х лет; </a:t>
            </a:r>
            <a:r>
              <a:rPr lang="ru-RU" sz="2000" b="1" dirty="0" smtClean="0"/>
              <a:t>причина РАС неизвестна</a:t>
            </a:r>
            <a:r>
              <a:rPr lang="ru-RU" sz="2000" dirty="0" smtClean="0"/>
              <a:t>, но </a:t>
            </a:r>
            <a:r>
              <a:rPr lang="ru-RU" sz="2000" b="1" dirty="0" smtClean="0">
                <a:solidFill>
                  <a:srgbClr val="C00000"/>
                </a:solidFill>
              </a:rPr>
              <a:t>доказана роль генетических факторов</a:t>
            </a:r>
            <a:r>
              <a:rPr lang="ru-RU" sz="2000" dirty="0" smtClean="0"/>
              <a:t> и особенностей развития головного мозга (ИИ).</a:t>
            </a:r>
          </a:p>
          <a:p>
            <a:endParaRPr lang="ru-RU" sz="2000" dirty="0"/>
          </a:p>
          <a:p>
            <a:r>
              <a:rPr lang="ru-RU" sz="2000" b="1" dirty="0" smtClean="0"/>
              <a:t>Аутизм</a:t>
            </a:r>
            <a:r>
              <a:rPr lang="ru-RU" sz="2000" dirty="0" smtClean="0"/>
              <a:t> (от греческого слова «сам») - погружение в мир личных переживаний с ослаблением или потерей контакта с действительностью, утрата интереса к реальности, отсутствием стремления к общению с окружающими людьми, скудностью эмоциональных проявлений; признак психического расстройства («Человек дождя», </a:t>
            </a:r>
            <a:r>
              <a:rPr lang="ru-RU" sz="2000" dirty="0" err="1" smtClean="0"/>
              <a:t>Дастин</a:t>
            </a:r>
            <a:r>
              <a:rPr lang="ru-RU" sz="2000" dirty="0" smtClean="0"/>
              <a:t> </a:t>
            </a:r>
            <a:r>
              <a:rPr lang="ru-RU" sz="2000" dirty="0" err="1" smtClean="0"/>
              <a:t>Хофман</a:t>
            </a:r>
            <a:r>
              <a:rPr lang="ru-RU" sz="2000" dirty="0" smtClean="0"/>
              <a:t>).</a:t>
            </a:r>
          </a:p>
          <a:p>
            <a:r>
              <a:rPr lang="ru-RU" sz="2000" dirty="0" smtClean="0"/>
              <a:t>В раннем детстве аутизм проявляется отсутствием речевого и эмоционального контакта с окружающими, стереотипной игрой в одиночестве, патологической привязанностью к отдельным предметам;</a:t>
            </a:r>
          </a:p>
          <a:p>
            <a:r>
              <a:rPr lang="ru-RU" sz="2000" dirty="0" smtClean="0"/>
              <a:t>Расстройства «Я» - часть синдрома </a:t>
            </a:r>
            <a:r>
              <a:rPr lang="ru-RU" sz="2000" dirty="0" err="1" smtClean="0"/>
              <a:t>Клерамбо</a:t>
            </a:r>
            <a:r>
              <a:rPr lang="ru-RU" sz="2000" dirty="0" smtClean="0"/>
              <a:t> (шизофрения); </a:t>
            </a:r>
          </a:p>
          <a:p>
            <a:r>
              <a:rPr lang="ru-RU" sz="2000" dirty="0" smtClean="0"/>
              <a:t>(</a:t>
            </a:r>
            <a:r>
              <a:rPr lang="ru-RU" sz="2000" b="1" dirty="0" smtClean="0"/>
              <a:t>Энциклопедический словарь медицинских терминов, 2001</a:t>
            </a:r>
            <a:r>
              <a:rPr lang="ru-RU" sz="2000" dirty="0" smtClean="0"/>
              <a:t>). </a:t>
            </a:r>
          </a:p>
          <a:p>
            <a:endParaRPr lang="ru-RU" sz="2000" dirty="0" smtClean="0"/>
          </a:p>
          <a:p>
            <a:r>
              <a:rPr lang="ru-RU" sz="2000" dirty="0" smtClean="0"/>
              <a:t>Термин аутизм ввел швейцарский психиатр </a:t>
            </a:r>
            <a:r>
              <a:rPr lang="ru-RU" sz="2000" dirty="0" err="1" smtClean="0"/>
              <a:t>Эйген</a:t>
            </a:r>
            <a:r>
              <a:rPr lang="ru-RU" sz="2000" dirty="0" smtClean="0"/>
              <a:t> </a:t>
            </a:r>
            <a:r>
              <a:rPr lang="ru-RU" sz="2000" dirty="0" err="1" smtClean="0"/>
              <a:t>Блейлер</a:t>
            </a:r>
            <a:r>
              <a:rPr lang="ru-RU" sz="2000" dirty="0" smtClean="0"/>
              <a:t> (1911) для описания одного из симптомов </a:t>
            </a:r>
            <a:r>
              <a:rPr lang="ru-RU" sz="2000" dirty="0" err="1" smtClean="0"/>
              <a:t>шизофрениии</a:t>
            </a:r>
            <a:r>
              <a:rPr lang="ru-RU" sz="2000" dirty="0" smtClean="0"/>
              <a:t>; советский психиатр Груня </a:t>
            </a:r>
            <a:r>
              <a:rPr lang="ru-RU" sz="2000" dirty="0" err="1" smtClean="0"/>
              <a:t>Сухорева</a:t>
            </a:r>
            <a:r>
              <a:rPr lang="ru-RU" sz="2000" dirty="0" smtClean="0"/>
              <a:t>  (1926); американский психиатр Лео </a:t>
            </a:r>
            <a:r>
              <a:rPr lang="ru-RU" sz="2000" dirty="0" err="1" smtClean="0"/>
              <a:t>Каннер</a:t>
            </a:r>
            <a:r>
              <a:rPr lang="ru-RU" sz="2000" dirty="0" smtClean="0"/>
              <a:t> (1943).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20851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/>
              <a:t>Мальчик Н., 14 лет, учится в математической </a:t>
            </a:r>
            <a:r>
              <a:rPr lang="ru-RU" sz="2400" b="1" dirty="0" smtClean="0"/>
              <a:t>школе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Беседа с мамой в </a:t>
            </a:r>
            <a:r>
              <a:rPr lang="ru-RU" dirty="0" smtClean="0"/>
              <a:t>ноябре </a:t>
            </a:r>
            <a:r>
              <a:rPr lang="ru-RU" dirty="0"/>
              <a:t>2024:</a:t>
            </a:r>
          </a:p>
          <a:p>
            <a:r>
              <a:rPr lang="ru-RU" b="1" dirty="0" smtClean="0"/>
              <a:t>Жалобы </a:t>
            </a:r>
            <a:r>
              <a:rPr lang="ru-RU" b="1" dirty="0"/>
              <a:t>матери</a:t>
            </a:r>
            <a:r>
              <a:rPr lang="ru-RU" dirty="0"/>
              <a:t>: ничего не хочет делать, играет в машинки, </a:t>
            </a:r>
            <a:r>
              <a:rPr lang="ru-RU" dirty="0" smtClean="0"/>
              <a:t>говорит, что хочет </a:t>
            </a:r>
            <a:r>
              <a:rPr lang="ru-RU" dirty="0"/>
              <a:t>быть машинистом, часто моет руки и моется, страх громких </a:t>
            </a:r>
            <a:r>
              <a:rPr lang="ru-RU" dirty="0" smtClean="0"/>
              <a:t>звуков (АЗАРУМ);</a:t>
            </a:r>
            <a:endParaRPr lang="ru-RU" dirty="0"/>
          </a:p>
          <a:p>
            <a:r>
              <a:rPr lang="ru-RU" b="1" dirty="0"/>
              <a:t>Заключение психолога</a:t>
            </a:r>
            <a:r>
              <a:rPr lang="ru-RU" dirty="0"/>
              <a:t> на двух страницах (</a:t>
            </a:r>
            <a:r>
              <a:rPr lang="ru-RU" dirty="0" err="1"/>
              <a:t>флювоксамин</a:t>
            </a:r>
            <a:r>
              <a:rPr lang="ru-RU" dirty="0"/>
              <a:t>);</a:t>
            </a:r>
          </a:p>
          <a:p>
            <a:endParaRPr lang="ru-RU" b="1" dirty="0" smtClean="0"/>
          </a:p>
          <a:p>
            <a:r>
              <a:rPr lang="ru-RU" b="1" dirty="0" smtClean="0"/>
              <a:t>Анамнез</a:t>
            </a:r>
            <a:r>
              <a:rPr lang="ru-RU" dirty="0"/>
              <a:t>: Ребенок от первой </a:t>
            </a:r>
            <a:r>
              <a:rPr lang="ru-RU" dirty="0" smtClean="0"/>
              <a:t>беременности (матери </a:t>
            </a:r>
            <a:r>
              <a:rPr lang="ru-RU" dirty="0"/>
              <a:t>30 </a:t>
            </a:r>
            <a:r>
              <a:rPr lang="ru-RU" dirty="0" smtClean="0"/>
              <a:t>лет лечилась у гомеопата), </a:t>
            </a:r>
            <a:r>
              <a:rPr lang="ru-RU" b="1" dirty="0"/>
              <a:t>на </a:t>
            </a:r>
            <a:r>
              <a:rPr lang="ru-RU" b="1" dirty="0" smtClean="0"/>
              <a:t>гомеопатии с рождения - </a:t>
            </a:r>
            <a:r>
              <a:rPr lang="ru-RU" b="1" dirty="0"/>
              <a:t>антропософские препараты, </a:t>
            </a:r>
            <a:r>
              <a:rPr lang="ru-RU" b="1" dirty="0" err="1" smtClean="0"/>
              <a:t>Хеель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 </a:t>
            </a:r>
            <a:r>
              <a:rPr lang="ru-RU" dirty="0"/>
              <a:t>первом триместре </a:t>
            </a:r>
            <a:r>
              <a:rPr lang="ru-RU" dirty="0" smtClean="0"/>
              <a:t>беременности «</a:t>
            </a:r>
            <a:r>
              <a:rPr lang="ru-RU" b="1" dirty="0" smtClean="0"/>
              <a:t>падал </a:t>
            </a:r>
            <a:r>
              <a:rPr lang="ru-RU" b="1" dirty="0"/>
              <a:t>уровень </a:t>
            </a:r>
            <a:r>
              <a:rPr lang="ru-RU" b="1" dirty="0" smtClean="0"/>
              <a:t>бета-ХГЧ»</a:t>
            </a:r>
            <a:r>
              <a:rPr lang="ru-RU" dirty="0" smtClean="0"/>
              <a:t>, </a:t>
            </a:r>
            <a:r>
              <a:rPr lang="ru-RU" dirty="0"/>
              <a:t>было ощущение, что ребенок не движется (УЗИ – </a:t>
            </a:r>
            <a:r>
              <a:rPr lang="ru-RU" dirty="0" smtClean="0"/>
              <a:t>«спит» - </a:t>
            </a:r>
            <a:r>
              <a:rPr lang="ru-RU" dirty="0" err="1" smtClean="0"/>
              <a:t>псора</a:t>
            </a:r>
            <a:r>
              <a:rPr lang="ru-RU" dirty="0" smtClean="0"/>
              <a:t> - ферментопатия);</a:t>
            </a:r>
          </a:p>
          <a:p>
            <a:r>
              <a:rPr lang="ru-RU" b="1" dirty="0" smtClean="0"/>
              <a:t>«очень </a:t>
            </a:r>
            <a:r>
              <a:rPr lang="ru-RU" b="1" dirty="0"/>
              <a:t>боялась </a:t>
            </a:r>
            <a:r>
              <a:rPr lang="ru-RU" b="1" dirty="0" smtClean="0"/>
              <a:t>рожать»</a:t>
            </a:r>
            <a:r>
              <a:rPr lang="ru-RU" dirty="0" smtClean="0"/>
              <a:t> (АРСЕНИКУМ - дисплазия);</a:t>
            </a:r>
          </a:p>
          <a:p>
            <a:r>
              <a:rPr lang="ru-RU" dirty="0" smtClean="0"/>
              <a:t>на </a:t>
            </a:r>
            <a:r>
              <a:rPr lang="ru-RU" dirty="0"/>
              <a:t>39 неделе </a:t>
            </a:r>
            <a:r>
              <a:rPr lang="ru-RU" b="1" dirty="0"/>
              <a:t>роды стимулированные</a:t>
            </a:r>
            <a:r>
              <a:rPr lang="ru-RU" dirty="0"/>
              <a:t> </a:t>
            </a:r>
            <a:r>
              <a:rPr lang="ru-RU" dirty="0" smtClean="0"/>
              <a:t>(почему?) - родовая травма (АРНИКА); </a:t>
            </a:r>
          </a:p>
          <a:p>
            <a:r>
              <a:rPr lang="ru-RU" b="1" dirty="0" smtClean="0"/>
              <a:t>при </a:t>
            </a:r>
            <a:r>
              <a:rPr lang="ru-RU" b="1" dirty="0"/>
              <a:t>рождении длина </a:t>
            </a:r>
            <a:r>
              <a:rPr lang="ru-RU" b="1" dirty="0" smtClean="0"/>
              <a:t>50см, </a:t>
            </a:r>
            <a:r>
              <a:rPr lang="ru-RU" b="1" dirty="0"/>
              <a:t>масса </a:t>
            </a:r>
            <a:r>
              <a:rPr lang="ru-RU" b="1" dirty="0" smtClean="0"/>
              <a:t>3250г </a:t>
            </a:r>
            <a:r>
              <a:rPr lang="ru-RU" b="1" dirty="0"/>
              <a:t>(при выписке </a:t>
            </a:r>
            <a:r>
              <a:rPr lang="ru-RU" b="1" dirty="0" smtClean="0"/>
              <a:t>2830г, </a:t>
            </a:r>
            <a:r>
              <a:rPr lang="ru-RU" b="1" dirty="0"/>
              <a:t>минус почти </a:t>
            </a:r>
            <a:r>
              <a:rPr lang="ru-RU" b="1" dirty="0" smtClean="0"/>
              <a:t>400г </a:t>
            </a:r>
            <a:r>
              <a:rPr lang="ru-RU" b="1" dirty="0"/>
              <a:t>- отек?), </a:t>
            </a:r>
            <a:r>
              <a:rPr lang="ru-RU" dirty="0" smtClean="0"/>
              <a:t>– травма, гипоксия, отек, </a:t>
            </a:r>
            <a:r>
              <a:rPr lang="ru-RU" dirty="0" err="1" smtClean="0"/>
              <a:t>дезадаптация</a:t>
            </a:r>
            <a:r>
              <a:rPr lang="ru-RU" dirty="0" smtClean="0"/>
              <a:t> (?);</a:t>
            </a:r>
            <a:endParaRPr lang="ru-RU" dirty="0"/>
          </a:p>
          <a:p>
            <a:r>
              <a:rPr lang="ru-RU" dirty="0"/>
              <a:t>Мальчик </a:t>
            </a:r>
            <a:r>
              <a:rPr lang="ru-RU" b="1" dirty="0"/>
              <a:t>с рождения</a:t>
            </a:r>
            <a:r>
              <a:rPr lang="ru-RU" dirty="0"/>
              <a:t> страдал </a:t>
            </a:r>
            <a:r>
              <a:rPr lang="ru-RU" dirty="0" err="1"/>
              <a:t>атопическим</a:t>
            </a:r>
            <a:r>
              <a:rPr lang="ru-RU" dirty="0"/>
              <a:t> дерматитом </a:t>
            </a:r>
            <a:r>
              <a:rPr lang="ru-RU" dirty="0" smtClean="0"/>
              <a:t>(внутриутробно  инфицирован ЭБВ), лечение гомеопатическими и антропософскими </a:t>
            </a:r>
            <a:r>
              <a:rPr lang="ru-RU" dirty="0"/>
              <a:t>препаратами, мать </a:t>
            </a:r>
            <a:r>
              <a:rPr lang="ru-RU" dirty="0" smtClean="0"/>
              <a:t>была на </a:t>
            </a:r>
            <a:r>
              <a:rPr lang="ru-RU" dirty="0"/>
              <a:t>строгой </a:t>
            </a:r>
            <a:r>
              <a:rPr lang="ru-RU" dirty="0" smtClean="0"/>
              <a:t>диете; ребенок </a:t>
            </a:r>
            <a:r>
              <a:rPr lang="ru-RU" b="1" dirty="0" smtClean="0"/>
              <a:t>не </a:t>
            </a:r>
            <a:r>
              <a:rPr lang="ru-RU" b="1" dirty="0"/>
              <a:t>переворачивался и не </a:t>
            </a:r>
            <a:r>
              <a:rPr lang="ru-RU" b="1" dirty="0" smtClean="0"/>
              <a:t>сидел</a:t>
            </a:r>
            <a:r>
              <a:rPr lang="ru-RU" dirty="0" smtClean="0"/>
              <a:t> (ЗПМР), </a:t>
            </a:r>
            <a:r>
              <a:rPr lang="ru-RU" dirty="0"/>
              <a:t>остеопат с 4-х месяцев - улучшение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96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/>
              <a:t>Перенесенные заболевания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ДЧБ </a:t>
            </a:r>
            <a:r>
              <a:rPr lang="ru-RU" sz="2000" dirty="0"/>
              <a:t>с рождения, </a:t>
            </a:r>
            <a:endParaRPr lang="ru-RU" sz="2000" dirty="0" smtClean="0"/>
          </a:p>
          <a:p>
            <a:r>
              <a:rPr lang="ru-RU" sz="2000" dirty="0" smtClean="0"/>
              <a:t>ЭБВ </a:t>
            </a:r>
            <a:r>
              <a:rPr lang="ru-RU" sz="2000" dirty="0"/>
              <a:t>(внутриутробно</a:t>
            </a:r>
            <a:r>
              <a:rPr lang="ru-RU" sz="2000" dirty="0" smtClean="0"/>
              <a:t>),</a:t>
            </a:r>
          </a:p>
          <a:p>
            <a:r>
              <a:rPr lang="ru-RU" sz="2000" b="1" dirty="0" err="1" smtClean="0"/>
              <a:t>полиноз</a:t>
            </a:r>
            <a:r>
              <a:rPr lang="ru-RU" sz="2000" b="1" dirty="0" smtClean="0"/>
              <a:t> </a:t>
            </a:r>
            <a:r>
              <a:rPr lang="ru-RU" sz="2000" b="1" dirty="0"/>
              <a:t>с 2-х лет и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обструктивные</a:t>
            </a:r>
            <a:r>
              <a:rPr lang="ru-RU" sz="2000" b="1" dirty="0" smtClean="0"/>
              <a:t> состояния» </a:t>
            </a:r>
            <a:r>
              <a:rPr lang="ru-RU" sz="2000" b="1" dirty="0"/>
              <a:t>(гормоны)</a:t>
            </a:r>
            <a:r>
              <a:rPr lang="ru-RU" sz="2000" dirty="0"/>
              <a:t>, улучшение от гомеопатии (высокие разведения) и антропософских препаратов (</a:t>
            </a:r>
            <a:r>
              <a:rPr lang="ru-RU" sz="2000" dirty="0" smtClean="0"/>
              <a:t>омела-терапия - инъекции);</a:t>
            </a:r>
          </a:p>
          <a:p>
            <a:r>
              <a:rPr lang="ru-RU" sz="2000" b="1" dirty="0" smtClean="0"/>
              <a:t>в </a:t>
            </a:r>
            <a:r>
              <a:rPr lang="ru-RU" sz="2000" b="1" dirty="0"/>
              <a:t>5 лет артрит коленных суставов</a:t>
            </a:r>
            <a:r>
              <a:rPr lang="ru-RU" sz="2000" dirty="0"/>
              <a:t> (ноги Х-форма) после </a:t>
            </a:r>
            <a:r>
              <a:rPr lang="ru-RU" sz="2000" b="1" dirty="0"/>
              <a:t>острого</a:t>
            </a:r>
            <a:r>
              <a:rPr lang="ru-RU" sz="2000" dirty="0"/>
              <a:t> цистита </a:t>
            </a:r>
            <a:r>
              <a:rPr lang="ru-RU" sz="2000" dirty="0" smtClean="0"/>
              <a:t>от промокания ног – энергетический сброс (?), нарушение минерального обмена (</a:t>
            </a:r>
            <a:r>
              <a:rPr lang="ru-RU" sz="2000" dirty="0" err="1" smtClean="0"/>
              <a:t>коморбидное</a:t>
            </a:r>
            <a:r>
              <a:rPr lang="ru-RU" sz="2000" dirty="0" smtClean="0"/>
              <a:t> состояние</a:t>
            </a:r>
            <a:r>
              <a:rPr lang="ru-RU" sz="2000" dirty="0" smtClean="0"/>
              <a:t>), </a:t>
            </a:r>
            <a:r>
              <a:rPr lang="ru-RU" sz="2000" dirty="0" err="1" smtClean="0"/>
              <a:t>коморбидное</a:t>
            </a:r>
            <a:r>
              <a:rPr lang="ru-RU" sz="2000" dirty="0" smtClean="0"/>
              <a:t> состояние;</a:t>
            </a:r>
            <a:endParaRPr lang="ru-RU" sz="2000" dirty="0" smtClean="0"/>
          </a:p>
          <a:p>
            <a:r>
              <a:rPr lang="ru-RU" sz="2000" dirty="0" err="1" smtClean="0"/>
              <a:t>Аденоидит</a:t>
            </a:r>
            <a:r>
              <a:rPr lang="ru-RU" sz="2000" dirty="0" smtClean="0"/>
              <a:t> с детства (</a:t>
            </a:r>
            <a:r>
              <a:rPr lang="ru-RU" sz="2000" dirty="0" err="1" smtClean="0"/>
              <a:t>хабитус</a:t>
            </a:r>
            <a:r>
              <a:rPr lang="ru-RU" sz="2000" dirty="0" smtClean="0"/>
              <a:t>), </a:t>
            </a:r>
            <a:r>
              <a:rPr lang="ru-RU" sz="2000" dirty="0"/>
              <a:t>ухудшение последние 2 года </a:t>
            </a:r>
            <a:r>
              <a:rPr lang="ru-RU" sz="2000" dirty="0" smtClean="0"/>
              <a:t> после перенесенного КВИ (</a:t>
            </a:r>
            <a:r>
              <a:rPr lang="en-US" sz="2000" b="1" dirty="0" err="1" smtClean="0"/>
              <a:t>IgG</a:t>
            </a:r>
            <a:r>
              <a:rPr lang="en-US" sz="2000" b="1" dirty="0" smtClean="0"/>
              <a:t> </a:t>
            </a:r>
            <a:r>
              <a:rPr lang="en-US" sz="2000" b="1" dirty="0"/>
              <a:t>697</a:t>
            </a:r>
            <a:r>
              <a:rPr lang="ru-RU" sz="2000" b="1" dirty="0"/>
              <a:t>,5</a:t>
            </a:r>
            <a:r>
              <a:rPr lang="en-US" sz="2000" b="1" dirty="0"/>
              <a:t> </a:t>
            </a:r>
            <a:r>
              <a:rPr lang="ru-RU" sz="2000" b="1" dirty="0"/>
              <a:t>при норме</a:t>
            </a:r>
            <a:r>
              <a:rPr lang="en-US" sz="2000" b="1" dirty="0"/>
              <a:t> 0-7</a:t>
            </a:r>
            <a:r>
              <a:rPr lang="en-US" sz="2000" dirty="0" smtClean="0"/>
              <a:t>)</a:t>
            </a:r>
            <a:r>
              <a:rPr lang="ru-RU" sz="2000" dirty="0"/>
              <a:t> </a:t>
            </a:r>
            <a:r>
              <a:rPr lang="ru-RU" sz="2000" dirty="0" smtClean="0"/>
              <a:t>– ИДС (бессимптомное течение, </a:t>
            </a:r>
            <a:r>
              <a:rPr lang="ru-RU" sz="2000" dirty="0" err="1" smtClean="0"/>
              <a:t>псора</a:t>
            </a:r>
            <a:r>
              <a:rPr lang="ru-RU" sz="2000" dirty="0" smtClean="0"/>
              <a:t> глубокая);</a:t>
            </a:r>
          </a:p>
          <a:p>
            <a:r>
              <a:rPr lang="ru-RU" sz="2000" dirty="0" smtClean="0"/>
              <a:t>дальнозоркость </a:t>
            </a:r>
            <a:r>
              <a:rPr lang="ru-RU" sz="2000" dirty="0"/>
              <a:t>(с 12 </a:t>
            </a:r>
            <a:r>
              <a:rPr lang="ru-RU" sz="2000" dirty="0" smtClean="0"/>
              <a:t>лет?) </a:t>
            </a:r>
            <a:r>
              <a:rPr lang="ru-RU" sz="2000" dirty="0" smtClean="0"/>
              <a:t>- деформация черепа;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уровень </a:t>
            </a:r>
            <a:r>
              <a:rPr lang="ru-RU" sz="2000" b="1" dirty="0">
                <a:solidFill>
                  <a:srgbClr val="FF0000"/>
                </a:solidFill>
              </a:rPr>
              <a:t>витамина «Д» 19,3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Рост 160, вес 54, ИМТ </a:t>
            </a:r>
            <a:r>
              <a:rPr lang="ru-RU" sz="2000" dirty="0" smtClean="0"/>
              <a:t>21.</a:t>
            </a:r>
            <a:endParaRPr lang="ru-RU" sz="2000" dirty="0"/>
          </a:p>
          <a:p>
            <a:endParaRPr lang="ru-RU" sz="2000" dirty="0"/>
          </a:p>
          <a:p>
            <a:r>
              <a:rPr lang="ru-RU" sz="2000" b="1" dirty="0" smtClean="0"/>
              <a:t>Принимает ЛС:</a:t>
            </a:r>
          </a:p>
          <a:p>
            <a:r>
              <a:rPr lang="ru-RU" sz="2000" b="1" dirty="0" err="1" smtClean="0"/>
              <a:t>Хемедра</a:t>
            </a:r>
            <a:r>
              <a:rPr lang="ru-RU" sz="2000" b="1" dirty="0" smtClean="0"/>
              <a:t>-комп (Швейцария)</a:t>
            </a:r>
            <a:r>
              <a:rPr lang="ru-RU" sz="2000" dirty="0" smtClean="0"/>
              <a:t>; </a:t>
            </a:r>
            <a:r>
              <a:rPr lang="ru-RU" sz="2000" dirty="0"/>
              <a:t>в дошкольном возрасте – антибиотики; </a:t>
            </a:r>
            <a:r>
              <a:rPr lang="ru-RU" sz="2000" dirty="0" err="1"/>
              <a:t>зертек</a:t>
            </a:r>
            <a:r>
              <a:rPr lang="ru-RU" sz="2000" dirty="0"/>
              <a:t> от аллергии; </a:t>
            </a:r>
            <a:r>
              <a:rPr lang="ru-RU" sz="2000" dirty="0" err="1"/>
              <a:t>церебрум</a:t>
            </a:r>
            <a:r>
              <a:rPr lang="ru-RU" sz="2000" dirty="0"/>
              <a:t> комп</a:t>
            </a:r>
            <a:r>
              <a:rPr lang="ru-RU" sz="2000" dirty="0" smtClean="0"/>
              <a:t>., и другие.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61424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39552" y="404664"/>
            <a:ext cx="7992888" cy="5976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Заключение психотерапевта</a:t>
            </a:r>
            <a:r>
              <a:rPr lang="en-US" b="1" dirty="0" smtClean="0"/>
              <a:t> </a:t>
            </a:r>
            <a:r>
              <a:rPr lang="ru-RU" b="1" dirty="0" smtClean="0"/>
              <a:t>от</a:t>
            </a:r>
            <a:r>
              <a:rPr lang="en-US" b="1" dirty="0" smtClean="0"/>
              <a:t> 11</a:t>
            </a:r>
            <a:r>
              <a:rPr lang="ru-RU" b="1" dirty="0" smtClean="0"/>
              <a:t>.</a:t>
            </a:r>
            <a:r>
              <a:rPr lang="en-US" b="1" dirty="0" smtClean="0"/>
              <a:t>04</a:t>
            </a:r>
            <a:r>
              <a:rPr lang="ru-RU" b="1" dirty="0" smtClean="0"/>
              <a:t>.</a:t>
            </a:r>
            <a:r>
              <a:rPr lang="en-US" b="1" dirty="0" smtClean="0"/>
              <a:t>2024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Расстройство адаптации у акцентуированной личности</a:t>
            </a:r>
            <a:r>
              <a:rPr lang="ru-RU" dirty="0" smtClean="0"/>
              <a:t>, </a:t>
            </a:r>
            <a:r>
              <a:rPr lang="en-US" dirty="0" smtClean="0"/>
              <a:t>F 43.2</a:t>
            </a:r>
            <a:r>
              <a:rPr lang="ru-RU" dirty="0" smtClean="0"/>
              <a:t> (МКБ-10); рекомендовано:</a:t>
            </a:r>
          </a:p>
          <a:p>
            <a:r>
              <a:rPr lang="ru-RU" b="1" dirty="0" err="1" smtClean="0"/>
              <a:t>Адаптол</a:t>
            </a:r>
            <a:r>
              <a:rPr lang="ru-RU" dirty="0" smtClean="0"/>
              <a:t> 0,5 по ½ таблетке утром и в обед, курс 1 месяц;</a:t>
            </a:r>
          </a:p>
          <a:p>
            <a:pPr algn="just"/>
            <a:r>
              <a:rPr lang="ru-RU" b="1" dirty="0" err="1"/>
              <a:t>Адаптол</a:t>
            </a:r>
            <a:r>
              <a:rPr lang="ru-RU" b="1" dirty="0"/>
              <a:t> (</a:t>
            </a:r>
            <a:r>
              <a:rPr lang="ru-RU" b="1" dirty="0" err="1"/>
              <a:t>Темгиколурил</a:t>
            </a:r>
            <a:r>
              <a:rPr lang="ru-RU" b="1" dirty="0"/>
              <a:t>), </a:t>
            </a:r>
            <a:r>
              <a:rPr lang="ru-RU" b="1" dirty="0" err="1"/>
              <a:t>анксиолитик</a:t>
            </a:r>
            <a:r>
              <a:rPr lang="ru-RU" b="1" dirty="0"/>
              <a:t>, </a:t>
            </a:r>
            <a:r>
              <a:rPr lang="ru-RU" b="1" dirty="0" err="1"/>
              <a:t>ноотроп</a:t>
            </a:r>
            <a:r>
              <a:rPr lang="ru-RU" b="1" dirty="0"/>
              <a:t>, производное мочевины, </a:t>
            </a:r>
            <a:r>
              <a:rPr lang="ru-RU" b="1" dirty="0" smtClean="0"/>
              <a:t>снимает </a:t>
            </a:r>
            <a:r>
              <a:rPr lang="ru-RU" b="1" dirty="0"/>
              <a:t>тревогу, эмоциональное напряжение, раздражительность, повышает логичность и ассоциативное мышление; </a:t>
            </a:r>
            <a:r>
              <a:rPr lang="ru-RU" b="1" dirty="0">
                <a:solidFill>
                  <a:srgbClr val="C00000"/>
                </a:solidFill>
              </a:rPr>
              <a:t>в организме не </a:t>
            </a:r>
            <a:r>
              <a:rPr lang="ru-RU" b="1" dirty="0" err="1">
                <a:solidFill>
                  <a:srgbClr val="C00000"/>
                </a:solidFill>
              </a:rPr>
              <a:t>метаболизируется</a:t>
            </a:r>
            <a:r>
              <a:rPr lang="ru-RU" b="1" dirty="0"/>
              <a:t>, выводится с мочой (55-70%) и с калом в неизмененном </a:t>
            </a:r>
            <a:r>
              <a:rPr lang="ru-RU" b="1" dirty="0" smtClean="0"/>
              <a:t>виде, </a:t>
            </a:r>
            <a:r>
              <a:rPr lang="ru-RU" b="1" dirty="0" err="1" smtClean="0"/>
              <a:t>потивопоказан</a:t>
            </a:r>
            <a:r>
              <a:rPr lang="ru-RU" b="1" dirty="0" smtClean="0"/>
              <a:t> </a:t>
            </a:r>
            <a:r>
              <a:rPr lang="ru-RU" b="1" dirty="0"/>
              <a:t>до 18 лет.</a:t>
            </a:r>
          </a:p>
          <a:p>
            <a:pPr algn="just"/>
            <a:r>
              <a:rPr lang="ru-RU" b="1" dirty="0"/>
              <a:t>Побочное действие: головокружение, гипотензия, расстройство пищеварения, гипотермия и слабость.</a:t>
            </a:r>
          </a:p>
          <a:p>
            <a:pPr algn="just"/>
            <a:r>
              <a:rPr lang="ru-RU" b="1" dirty="0"/>
              <a:t>Производится в Латвии, цена за 1 упаковку (20 таблеток) </a:t>
            </a:r>
            <a:r>
              <a:rPr lang="ru-RU" b="1" dirty="0" smtClean="0"/>
              <a:t>1563-1623 руб.</a:t>
            </a:r>
            <a:endParaRPr lang="ru-RU" b="1" dirty="0"/>
          </a:p>
          <a:p>
            <a:endParaRPr lang="ru-RU" dirty="0" smtClean="0"/>
          </a:p>
          <a:p>
            <a:r>
              <a:rPr lang="ru-RU" b="1" dirty="0" err="1" smtClean="0"/>
              <a:t>Флювоксамин</a:t>
            </a:r>
            <a:r>
              <a:rPr lang="ru-RU" b="1" dirty="0" smtClean="0"/>
              <a:t> – селективный ингибитор обратного захвата серотонина, антидепрессант. Метаболизм препарата происходит в печени;</a:t>
            </a:r>
          </a:p>
          <a:p>
            <a:r>
              <a:rPr lang="ru-RU" dirty="0" smtClean="0"/>
              <a:t>Депрессия различного генеза, </a:t>
            </a:r>
            <a:r>
              <a:rPr lang="ru-RU" dirty="0" err="1" smtClean="0"/>
              <a:t>обессивно-компульсивные</a:t>
            </a:r>
            <a:r>
              <a:rPr lang="ru-RU" dirty="0" smtClean="0"/>
              <a:t> расстройства.</a:t>
            </a:r>
          </a:p>
          <a:p>
            <a:r>
              <a:rPr lang="ru-RU" dirty="0" smtClean="0"/>
              <a:t>Препарат повышает риск внутриутробной гибели плода, снижает массу тела плода, повышает частоту перинатальной смертности.</a:t>
            </a:r>
          </a:p>
          <a:p>
            <a:r>
              <a:rPr lang="ru-RU" dirty="0" smtClean="0"/>
              <a:t>Таблетки по 50 и 100 мг (Россия); 435-915 руб.</a:t>
            </a:r>
          </a:p>
          <a:p>
            <a:r>
              <a:rPr lang="ru-RU" b="1" dirty="0" smtClean="0"/>
              <a:t>Аналоги: </a:t>
            </a:r>
            <a:r>
              <a:rPr lang="ru-RU" b="1" dirty="0" err="1" smtClean="0"/>
              <a:t>Феварин</a:t>
            </a:r>
            <a:r>
              <a:rPr lang="ru-RU" b="1" dirty="0" smtClean="0"/>
              <a:t>, </a:t>
            </a:r>
            <a:r>
              <a:rPr lang="ru-RU" b="1" dirty="0" err="1" smtClean="0"/>
              <a:t>Рокона</a:t>
            </a:r>
            <a:r>
              <a:rPr lang="ru-RU" b="1" dirty="0" smtClean="0"/>
              <a:t>, </a:t>
            </a:r>
            <a:r>
              <a:rPr lang="ru-RU" b="1" dirty="0" err="1" smtClean="0"/>
              <a:t>Иффифлок</a:t>
            </a:r>
            <a:r>
              <a:rPr lang="ru-RU" b="1" dirty="0" smtClean="0"/>
              <a:t>, </a:t>
            </a:r>
            <a:r>
              <a:rPr lang="ru-RU" b="1" dirty="0" err="1" smtClean="0"/>
              <a:t>Таниксен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28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5805264"/>
            <a:ext cx="7694240" cy="7920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400" b="1" dirty="0" smtClean="0"/>
              <a:t>Наследственность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39552" y="692696"/>
            <a:ext cx="8064896" cy="49685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000" b="1" dirty="0" smtClean="0"/>
              <a:t>Мать ребенка 44 года</a:t>
            </a:r>
            <a:r>
              <a:rPr lang="ru-RU" sz="2000" dirty="0" smtClean="0"/>
              <a:t>: рассеянный склероз (хроническое АИЗ ЦНС, при котором иммунная система атакует миелиновую оболочку нервных волокон головного и спинного мозга - нарушается проведение нервных импульсов), полипы, кисты, узел в щитовидной железе, </a:t>
            </a:r>
            <a:r>
              <a:rPr lang="ru-RU" sz="2000" dirty="0" err="1" smtClean="0"/>
              <a:t>аденомиоз</a:t>
            </a:r>
            <a:r>
              <a:rPr lang="ru-RU" sz="2000" dirty="0" smtClean="0"/>
              <a:t>; </a:t>
            </a:r>
            <a:r>
              <a:rPr lang="ru-RU" sz="2000" b="1" dirty="0" smtClean="0"/>
              <a:t>лечение у гомеопатов всю жизнь</a:t>
            </a:r>
            <a:r>
              <a:rPr lang="ru-RU" sz="2000" dirty="0" smtClean="0"/>
              <a:t>, антропософскими препаратами и другими ЛС;</a:t>
            </a:r>
          </a:p>
          <a:p>
            <a:r>
              <a:rPr lang="ru-RU" sz="2000" dirty="0" smtClean="0"/>
              <a:t>Бабушка со стороны матери 66 лет: страдает головными болями, варикозной болезнью, проблемы с гинекологией (?);</a:t>
            </a:r>
          </a:p>
          <a:p>
            <a:r>
              <a:rPr lang="ru-RU" sz="2000" dirty="0" smtClean="0"/>
              <a:t>Дед со стороны матери 71 год: всегда мерзнет, варикозная болезнь, простата;</a:t>
            </a:r>
          </a:p>
          <a:p>
            <a:r>
              <a:rPr lang="ru-RU" sz="2000" b="1" dirty="0" smtClean="0"/>
              <a:t>Отец ребенка 50 лет</a:t>
            </a:r>
            <a:r>
              <a:rPr lang="ru-RU" sz="2000" dirty="0" smtClean="0"/>
              <a:t>: у него тоже, что у сына (?);</a:t>
            </a:r>
          </a:p>
          <a:p>
            <a:r>
              <a:rPr lang="ru-RU" sz="2000" dirty="0" smtClean="0"/>
              <a:t>Бабушка со стороны отца умерла в возрасте около 50 лет (рак прямой кишки);</a:t>
            </a:r>
          </a:p>
          <a:p>
            <a:r>
              <a:rPr lang="ru-RU" sz="2000" dirty="0" smtClean="0"/>
              <a:t>Дед со стороны отца (больше 70 лет) здоров (?), кардиостимулятор.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74827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Назначено лечение от 13.11.2024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ГВАЯКУМ</a:t>
            </a:r>
            <a:r>
              <a:rPr lang="ru-RU" sz="2000" b="1" dirty="0" smtClean="0"/>
              <a:t> 3-6СН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МАГНИУМ СУЛЬФУРИКУМ</a:t>
            </a:r>
            <a:r>
              <a:rPr lang="ru-RU" sz="2000" b="1" dirty="0" smtClean="0"/>
              <a:t> 3-6СЕ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КЛЕМАТИС</a:t>
            </a:r>
            <a:r>
              <a:rPr lang="ru-RU" sz="2000" b="1" dirty="0" smtClean="0"/>
              <a:t> 3-6СН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АРНИКА</a:t>
            </a:r>
            <a:r>
              <a:rPr lang="ru-RU" sz="2000" b="1" dirty="0" smtClean="0"/>
              <a:t> 3-6СН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НУКС ВОМИКА</a:t>
            </a:r>
            <a:r>
              <a:rPr lang="ru-RU" sz="2000" b="1" dirty="0" smtClean="0"/>
              <a:t> 3-6 СН</a:t>
            </a:r>
          </a:p>
          <a:p>
            <a:endParaRPr lang="ru-RU" sz="2000" dirty="0"/>
          </a:p>
          <a:p>
            <a:r>
              <a:rPr lang="ru-RU" sz="2000" b="1" dirty="0" err="1" smtClean="0"/>
              <a:t>Аквадетрим</a:t>
            </a:r>
            <a:r>
              <a:rPr lang="ru-RU" sz="2000" b="1" dirty="0" smtClean="0"/>
              <a:t> по 2 капли утром до мая 2025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38463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Опрос и осмотр 28.02.2025 (через </a:t>
            </a:r>
            <a:r>
              <a:rPr lang="ru-RU" sz="2400" b="1" dirty="0" smtClean="0"/>
              <a:t>3,5 </a:t>
            </a:r>
            <a:r>
              <a:rPr lang="ru-RU" sz="2400" b="1" dirty="0" smtClean="0"/>
              <a:t>месяца)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 smtClean="0"/>
              <a:t>Жалобы</a:t>
            </a:r>
            <a:r>
              <a:rPr lang="ru-RU" sz="2400" dirty="0" smtClean="0"/>
              <a:t>: Лень! </a:t>
            </a:r>
            <a:r>
              <a:rPr lang="ru-RU" sz="2400" b="1" dirty="0" smtClean="0"/>
              <a:t>Обильное зеленое отделяемое из носа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Слизистые </a:t>
            </a:r>
            <a:r>
              <a:rPr lang="ru-RU" sz="2400" dirty="0" smtClean="0"/>
              <a:t>оболочки розовые, </a:t>
            </a:r>
            <a:r>
              <a:rPr lang="ru-RU" sz="2400" b="1" dirty="0" smtClean="0">
                <a:solidFill>
                  <a:srgbClr val="C00000"/>
                </a:solidFill>
              </a:rPr>
              <a:t>мягкое небо «висит» </a:t>
            </a:r>
            <a:r>
              <a:rPr lang="ru-RU" sz="2400" dirty="0" smtClean="0"/>
              <a:t>(гнусавость голоса), язык с продольной полосой и поперечными трещинами.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Гинекомастия двухсторонняя</a:t>
            </a:r>
            <a:r>
              <a:rPr lang="ru-RU" sz="2400" dirty="0" smtClean="0"/>
              <a:t>, ЧСС 64 удара в минуту; дыхание в легких ослаблено в нижней доле справа;</a:t>
            </a:r>
          </a:p>
          <a:p>
            <a:r>
              <a:rPr lang="ru-RU" sz="2400" b="1" dirty="0" smtClean="0"/>
              <a:t>Сухожильные рефлексы высокие равномерные, брюшные рефлексы хорошие, подошвенный рефлекс отсутствует, девиация языка вправо</a:t>
            </a:r>
            <a:r>
              <a:rPr lang="ru-RU" sz="2400" dirty="0" smtClean="0"/>
              <a:t>.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Рост </a:t>
            </a:r>
            <a:r>
              <a:rPr lang="ru-RU" sz="2400" b="1" dirty="0">
                <a:solidFill>
                  <a:srgbClr val="C00000"/>
                </a:solidFill>
              </a:rPr>
              <a:t>175 </a:t>
            </a:r>
            <a:r>
              <a:rPr lang="ru-RU" sz="2400" b="1" dirty="0"/>
              <a:t>(+15 см), вес 68 (+14), ИМТ 22, </a:t>
            </a:r>
            <a:r>
              <a:rPr lang="ru-RU" sz="2400" b="1" dirty="0">
                <a:solidFill>
                  <a:srgbClr val="C00000"/>
                </a:solidFill>
              </a:rPr>
              <a:t>размах рук 198 (+23 см)</a:t>
            </a:r>
            <a:r>
              <a:rPr lang="ru-RU" sz="2400" dirty="0"/>
              <a:t>;</a:t>
            </a:r>
          </a:p>
          <a:p>
            <a:r>
              <a:rPr lang="ru-RU" sz="2400" dirty="0"/>
              <a:t>Окружность головы 58 см;</a:t>
            </a:r>
          </a:p>
          <a:p>
            <a:r>
              <a:rPr lang="ru-RU" sz="2400" dirty="0"/>
              <a:t>Окружность грудной клетки 89 см;</a:t>
            </a:r>
          </a:p>
          <a:p>
            <a:r>
              <a:rPr lang="ru-RU" sz="2400" dirty="0"/>
              <a:t>Окружность шеи 34 см;</a:t>
            </a:r>
          </a:p>
          <a:p>
            <a:r>
              <a:rPr lang="ru-RU" sz="2400" dirty="0"/>
              <a:t>Размер ноги 41-42 см.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Диагноз</a:t>
            </a:r>
            <a:r>
              <a:rPr lang="ru-RU" sz="2400" b="1" dirty="0">
                <a:solidFill>
                  <a:srgbClr val="C00000"/>
                </a:solidFill>
              </a:rPr>
              <a:t>: </a:t>
            </a:r>
            <a:r>
              <a:rPr lang="ru-RU" sz="2400" b="1" dirty="0" err="1">
                <a:solidFill>
                  <a:srgbClr val="C00000"/>
                </a:solidFill>
              </a:rPr>
              <a:t>коморбидная</a:t>
            </a:r>
            <a:r>
              <a:rPr lang="ru-RU" sz="2400" b="1" dirty="0">
                <a:solidFill>
                  <a:srgbClr val="C00000"/>
                </a:solidFill>
              </a:rPr>
              <a:t> патология, </a:t>
            </a:r>
            <a:r>
              <a:rPr lang="ru-RU" sz="2400" b="1" dirty="0" smtClean="0">
                <a:solidFill>
                  <a:srgbClr val="C00000"/>
                </a:solidFill>
              </a:rPr>
              <a:t>РАС? (фото).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3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tiana\Desktop\UFXW8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1" y="1484784"/>
            <a:ext cx="3996444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atiana\Desktop\atk2-all_0003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388843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364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Назначенное лечение 28.02.2025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ГВАЯКУМ</a:t>
            </a:r>
            <a:r>
              <a:rPr lang="ru-RU" sz="2000" b="1" dirty="0" smtClean="0"/>
              <a:t> 3-6СН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КАРБО ВЕГ</a:t>
            </a:r>
            <a:r>
              <a:rPr lang="ru-RU" sz="2000" b="1" dirty="0" smtClean="0"/>
              <a:t> 6СН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АРНИКА</a:t>
            </a:r>
            <a:r>
              <a:rPr lang="ru-RU" sz="2000" b="1" dirty="0" smtClean="0"/>
              <a:t> 3-6СН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КАЛИУМ </a:t>
            </a:r>
            <a:r>
              <a:rPr lang="ru-RU" sz="2000" b="1" dirty="0">
                <a:solidFill>
                  <a:srgbClr val="FF0000"/>
                </a:solidFill>
              </a:rPr>
              <a:t>Б</a:t>
            </a:r>
            <a:r>
              <a:rPr lang="ru-RU" sz="2000" b="1" dirty="0" smtClean="0">
                <a:solidFill>
                  <a:srgbClr val="FF0000"/>
                </a:solidFill>
              </a:rPr>
              <a:t>ИХРОМИКУМ</a:t>
            </a:r>
            <a:r>
              <a:rPr lang="ru-RU" sz="2000" b="1" dirty="0" smtClean="0"/>
              <a:t> 3-6СН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НУКС ВОМИКА</a:t>
            </a:r>
            <a:r>
              <a:rPr lang="ru-RU" sz="2000" b="1" dirty="0" smtClean="0"/>
              <a:t> 3-6СН</a:t>
            </a:r>
          </a:p>
          <a:p>
            <a:endParaRPr lang="ru-RU" sz="2000" b="1" dirty="0"/>
          </a:p>
          <a:p>
            <a:r>
              <a:rPr lang="ru-RU" sz="2000" b="1" dirty="0" smtClean="0"/>
              <a:t>ТЕУКРИУМ МАРУМ ВЕРУМ 3ДН-3СН курсами по 10 дней (3 крупинки х 3 раза в день);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ЛАХЕЗИС</a:t>
            </a:r>
            <a:r>
              <a:rPr lang="ru-RU" sz="2000" b="1" dirty="0" smtClean="0"/>
              <a:t> 12СН однократно на приеме 3 крупинки;</a:t>
            </a:r>
          </a:p>
          <a:p>
            <a:endParaRPr lang="ru-RU" sz="2000" b="1" dirty="0"/>
          </a:p>
          <a:p>
            <a:r>
              <a:rPr lang="ru-RU" sz="2000" b="1" dirty="0" smtClean="0"/>
              <a:t>Витамин «Д» продолжать до мая включительно;</a:t>
            </a:r>
          </a:p>
          <a:p>
            <a:r>
              <a:rPr lang="ru-RU" sz="2000" b="1" dirty="0" smtClean="0"/>
              <a:t>«Окулист» - 3 месяца;</a:t>
            </a:r>
          </a:p>
          <a:p>
            <a:r>
              <a:rPr lang="ru-RU" sz="2000" b="1" dirty="0" smtClean="0"/>
              <a:t>Бак-сет; </a:t>
            </a:r>
            <a:r>
              <a:rPr lang="ru-RU" sz="2000" b="1" dirty="0" err="1" smtClean="0"/>
              <a:t>Пробиель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Бактоблис</a:t>
            </a:r>
            <a:r>
              <a:rPr lang="ru-RU" sz="2000" b="1" dirty="0" smtClean="0"/>
              <a:t> - курсами по 10 дней, чередовать.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75988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560" y="476672"/>
            <a:ext cx="7920880" cy="55446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000" b="1" dirty="0" smtClean="0"/>
              <a:t>21.05.2025 (через 6 </a:t>
            </a:r>
            <a:r>
              <a:rPr lang="ru-RU" sz="2000" b="1" dirty="0" err="1" smtClean="0"/>
              <a:t>мес</a:t>
            </a:r>
            <a:r>
              <a:rPr lang="ru-RU" sz="2000" b="1" dirty="0" smtClean="0"/>
              <a:t> от начала лечения):</a:t>
            </a:r>
            <a:endParaRPr lang="ru-RU" sz="2000" b="1" dirty="0" smtClean="0"/>
          </a:p>
          <a:p>
            <a:r>
              <a:rPr lang="ru-RU" sz="2000" dirty="0" smtClean="0"/>
              <a:t>Жалобы (?). Сдает экзамены успешно, в марте </a:t>
            </a:r>
            <a:r>
              <a:rPr lang="ru-RU" sz="2000" b="1" dirty="0" smtClean="0"/>
              <a:t>перенес ОРВИ и весенний </a:t>
            </a:r>
            <a:r>
              <a:rPr lang="ru-RU" sz="2000" b="1" dirty="0" err="1" smtClean="0"/>
              <a:t>полиноз</a:t>
            </a:r>
            <a:r>
              <a:rPr lang="ru-RU" sz="2000" b="1" dirty="0" smtClean="0"/>
              <a:t> (апрель-май) очень легко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Посещает </a:t>
            </a:r>
            <a:r>
              <a:rPr lang="ru-RU" sz="2000" dirty="0" err="1" smtClean="0"/>
              <a:t>кинезиолога</a:t>
            </a:r>
            <a:r>
              <a:rPr lang="ru-RU" sz="2000" dirty="0" smtClean="0"/>
              <a:t> (в марте 5 раз);</a:t>
            </a:r>
          </a:p>
          <a:p>
            <a:r>
              <a:rPr lang="ru-RU" sz="2000" dirty="0" smtClean="0"/>
              <a:t>Руки и ноги холодные и мокрые, лимфатические узлы паховые увеличены (мелкие, плотные);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Нет провисания мягкого неба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Гинекомастия?</a:t>
            </a:r>
          </a:p>
          <a:p>
            <a:r>
              <a:rPr lang="ru-RU" sz="2000" dirty="0" smtClean="0"/>
              <a:t>ЧСС 60 ударов в минуту, дыхание везикулярное, живот безболезненный;</a:t>
            </a:r>
          </a:p>
          <a:p>
            <a:r>
              <a:rPr lang="ru-RU" sz="2000" b="1" dirty="0" smtClean="0"/>
              <a:t>Глазные и брюшные (пирамидные пути) рефлексы хорошие, равномерные; девиация языка вправо (</a:t>
            </a:r>
            <a:r>
              <a:rPr lang="ru-RU" sz="2000" dirty="0"/>
              <a:t>менее </a:t>
            </a:r>
            <a:r>
              <a:rPr lang="ru-RU" sz="2000" dirty="0" smtClean="0"/>
              <a:t>исчерчен)</a:t>
            </a:r>
            <a:r>
              <a:rPr lang="ru-RU" sz="2000" b="1" dirty="0" smtClean="0"/>
              <a:t>;</a:t>
            </a:r>
          </a:p>
          <a:p>
            <a:r>
              <a:rPr lang="ru-RU" sz="2000" b="1" dirty="0" smtClean="0"/>
              <a:t>Рефлексы с верхних конечностей хорошие, </a:t>
            </a:r>
          </a:p>
          <a:p>
            <a:r>
              <a:rPr lang="ru-RU" sz="2000" b="1" dirty="0" smtClean="0"/>
              <a:t>коленный рефлекс ослаблен (? - ПЛЮМБУМ); подошвенный – отсутствует</a:t>
            </a:r>
            <a:r>
              <a:rPr lang="ru-RU" sz="2000" dirty="0"/>
              <a:t>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9407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У меня есть враги, не без этого … но я побеждаю их молчанием и тем, что часто произвожу замечательные исцеления …» </a:t>
            </a:r>
            <a:endParaRPr lang="ru-RU" b="1" dirty="0" smtClean="0"/>
          </a:p>
          <a:p>
            <a:pPr algn="ctr"/>
            <a:r>
              <a:rPr lang="ru-RU" sz="2800" b="1" dirty="0" smtClean="0"/>
              <a:t>С. Ганеман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ru-RU" sz="2800" b="1" dirty="0" smtClean="0"/>
              <a:t>«Мы зарабатываем на жизнь тем, что мы получаем, но создана эта жизнь тем, что мы отдаем»</a:t>
            </a:r>
          </a:p>
          <a:p>
            <a:pPr algn="ctr"/>
            <a:r>
              <a:rPr lang="ru-RU" sz="2800" b="1" dirty="0" smtClean="0"/>
              <a:t>Уинстон </a:t>
            </a:r>
            <a:r>
              <a:rPr lang="ru-RU" sz="2800" b="1" dirty="0" err="1" smtClean="0"/>
              <a:t>Черчиль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56817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Назначенное лечение 21.05.2025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На приеме: </a:t>
            </a:r>
            <a:r>
              <a:rPr lang="ru-RU" sz="2000" b="1" dirty="0" smtClean="0">
                <a:solidFill>
                  <a:srgbClr val="FFC000"/>
                </a:solidFill>
              </a:rPr>
              <a:t>АРНИКА</a:t>
            </a:r>
            <a:r>
              <a:rPr lang="ru-RU" sz="2000" b="1" dirty="0" smtClean="0"/>
              <a:t> 30СН;</a:t>
            </a:r>
          </a:p>
          <a:p>
            <a:endParaRPr lang="ru-RU" sz="2000" b="1" dirty="0"/>
          </a:p>
          <a:p>
            <a:r>
              <a:rPr lang="ru-RU" sz="2000" b="1" dirty="0" smtClean="0">
                <a:solidFill>
                  <a:srgbClr val="0070C0"/>
                </a:solidFill>
              </a:rPr>
              <a:t>ГВАЯКУМ</a:t>
            </a:r>
            <a:r>
              <a:rPr lang="ru-RU" sz="2000" b="1" dirty="0" smtClean="0"/>
              <a:t> 3-6СН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ГЕПАР СУЛЬФУР</a:t>
            </a:r>
            <a:r>
              <a:rPr lang="ru-RU" sz="2000" b="1" dirty="0" smtClean="0"/>
              <a:t> 6СН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КЛЕМАТИС</a:t>
            </a:r>
            <a:r>
              <a:rPr lang="ru-RU" sz="2000" b="1" dirty="0" smtClean="0"/>
              <a:t> 3-6СН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АРСЕНИКУМ ЙОДАТУМ</a:t>
            </a:r>
            <a:r>
              <a:rPr lang="ru-RU" sz="2000" b="1" dirty="0" smtClean="0"/>
              <a:t> 3-6СН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НУКС ВОМИКА</a:t>
            </a:r>
            <a:r>
              <a:rPr lang="ru-RU" sz="2000" b="1" dirty="0" smtClean="0"/>
              <a:t> 3-6СН</a:t>
            </a:r>
          </a:p>
          <a:p>
            <a:endParaRPr lang="ru-RU" sz="2000" b="1" dirty="0"/>
          </a:p>
          <a:p>
            <a:r>
              <a:rPr lang="ru-RU" sz="2000" b="1" dirty="0" smtClean="0"/>
              <a:t>АЕВИТ 100ЕД в день, курс 1 месяц.</a:t>
            </a:r>
          </a:p>
          <a:p>
            <a:endParaRPr lang="ru-RU" sz="2000" b="1" dirty="0"/>
          </a:p>
          <a:p>
            <a:r>
              <a:rPr lang="ru-RU" sz="2000" b="1" dirty="0" smtClean="0">
                <a:solidFill>
                  <a:srgbClr val="C00000"/>
                </a:solidFill>
              </a:rPr>
              <a:t>Рекомендовано молекулярно-генетическое обследование и консультация генетика.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60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Тяжело протекающая </a:t>
            </a:r>
            <a:r>
              <a:rPr lang="ru-RU" sz="2000" b="1" dirty="0" smtClean="0"/>
              <a:t>беременность и ЛС </a:t>
            </a:r>
            <a:r>
              <a:rPr lang="ru-RU" sz="2000" b="1" dirty="0" smtClean="0"/>
              <a:t>- врожденная патология;</a:t>
            </a:r>
          </a:p>
          <a:p>
            <a:r>
              <a:rPr lang="ru-RU" sz="2000" b="1" dirty="0" smtClean="0"/>
              <a:t>Пациент от рождения получает гомеопатическую терапию!</a:t>
            </a:r>
          </a:p>
          <a:p>
            <a:r>
              <a:rPr lang="ru-RU" sz="2000" b="1" dirty="0" smtClean="0"/>
              <a:t>Миазматические особенности пациента не учитывались;</a:t>
            </a:r>
          </a:p>
          <a:p>
            <a:r>
              <a:rPr lang="ru-RU" sz="2000" b="1" dirty="0" smtClean="0"/>
              <a:t>Антропометрические данные указывают на некорректное ведение пациента - нет баланса и гармонии!</a:t>
            </a:r>
          </a:p>
          <a:p>
            <a:endParaRPr lang="ru-RU" sz="2000" b="1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На фоне миазматической терапии отмечается быстрая прибавка в росте, идет санация очагов инфекции, повышение мышечного тонуса (мягкое небо не провисает);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Пациент стал </a:t>
            </a:r>
            <a:r>
              <a:rPr lang="ru-RU" sz="2000" b="1" dirty="0" err="1" smtClean="0">
                <a:solidFill>
                  <a:srgbClr val="C00000"/>
                </a:solidFill>
              </a:rPr>
              <a:t>контактнее</a:t>
            </a:r>
            <a:r>
              <a:rPr lang="ru-RU" sz="2000" b="1" dirty="0" smtClean="0">
                <a:solidFill>
                  <a:srgbClr val="C00000"/>
                </a:solidFill>
              </a:rPr>
              <a:t>, охотно вступает в дискуссию (раньше молчал), сдает экзамены.</a:t>
            </a:r>
          </a:p>
          <a:p>
            <a:endParaRPr lang="ru-RU" sz="2000" b="1" dirty="0"/>
          </a:p>
          <a:p>
            <a:r>
              <a:rPr lang="ru-RU" sz="2000" b="1" dirty="0" smtClean="0"/>
              <a:t>Все эти изменения субъективны и не очень убедительны, но</a:t>
            </a:r>
          </a:p>
          <a:p>
            <a:r>
              <a:rPr lang="ru-RU" sz="2000" b="1" dirty="0" smtClean="0"/>
              <a:t>Миазматическая терапия начата в развернутом </a:t>
            </a:r>
            <a:r>
              <a:rPr lang="ru-RU" sz="2000" b="1" dirty="0" err="1" smtClean="0"/>
              <a:t>пубертате</a:t>
            </a:r>
            <a:r>
              <a:rPr lang="ru-RU" sz="2000" b="1" dirty="0" smtClean="0"/>
              <a:t>, срок лечения маленький;</a:t>
            </a:r>
          </a:p>
          <a:p>
            <a:r>
              <a:rPr lang="ru-RU" sz="2000" b="1" dirty="0" smtClean="0"/>
              <a:t>Говорить не о чем!</a:t>
            </a:r>
          </a:p>
          <a:p>
            <a:r>
              <a:rPr lang="ru-RU" sz="2000" b="1" dirty="0" smtClean="0"/>
              <a:t>Не известно что еще будет!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61582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b="1" dirty="0" smtClean="0"/>
              <a:t>Егор 28 февраля 2005 г.р.</a:t>
            </a:r>
            <a:br>
              <a:rPr lang="ru-RU" sz="2400" b="1" dirty="0" smtClean="0"/>
            </a:br>
            <a:r>
              <a:rPr lang="ru-RU" sz="2400" b="1" dirty="0" smtClean="0"/>
              <a:t>Обратился в сентябре 2009 (4 года 6 месяцев).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Жалобы: </a:t>
            </a:r>
            <a:r>
              <a:rPr lang="ru-RU" sz="2000" b="1" dirty="0" err="1"/>
              <a:t>о</a:t>
            </a:r>
            <a:r>
              <a:rPr lang="ru-RU" sz="2000" b="1" dirty="0" err="1" smtClean="0"/>
              <a:t>бструктивные</a:t>
            </a:r>
            <a:r>
              <a:rPr lang="ru-RU" sz="2000" b="1" dirty="0" smtClean="0"/>
              <a:t> бронхиты с 8-месячного возраста, </a:t>
            </a:r>
            <a:r>
              <a:rPr lang="ru-RU" sz="2000" b="1" dirty="0" err="1" smtClean="0"/>
              <a:t>полиноз</a:t>
            </a:r>
            <a:r>
              <a:rPr lang="ru-RU" sz="2000" b="1" dirty="0" smtClean="0"/>
              <a:t>, отеки </a:t>
            </a:r>
            <a:r>
              <a:rPr lang="ru-RU" sz="2000" b="1" dirty="0" err="1" smtClean="0"/>
              <a:t>Квинке</a:t>
            </a:r>
            <a:r>
              <a:rPr lang="ru-RU" sz="2000" b="1" dirty="0" smtClean="0"/>
              <a:t> (с 1 месяца жизни), получает ГКС </a:t>
            </a:r>
            <a:r>
              <a:rPr lang="ru-RU" sz="2000" b="1" dirty="0" err="1" smtClean="0"/>
              <a:t>местно</a:t>
            </a:r>
            <a:r>
              <a:rPr lang="ru-RU" sz="2000" b="1" dirty="0" smtClean="0"/>
              <a:t> и в таблетках.</a:t>
            </a:r>
          </a:p>
          <a:p>
            <a:r>
              <a:rPr lang="ru-RU" sz="2000" b="1" dirty="0" smtClean="0"/>
              <a:t>Дисплазия тазобедренных суставов («распорки»), </a:t>
            </a:r>
          </a:p>
          <a:p>
            <a:r>
              <a:rPr lang="ru-RU" sz="2000" b="1" dirty="0" smtClean="0"/>
              <a:t>Широкое паховое кольцо;</a:t>
            </a:r>
          </a:p>
          <a:p>
            <a:r>
              <a:rPr lang="ru-RU" sz="2000" b="1" dirty="0" smtClean="0"/>
              <a:t>Расхождение прямых мышц живота;</a:t>
            </a:r>
          </a:p>
          <a:p>
            <a:r>
              <a:rPr lang="ru-RU" sz="2000" b="1" dirty="0" smtClean="0"/>
              <a:t>Возбуждение с криком в первые три месяца жизни (травма); </a:t>
            </a:r>
          </a:p>
          <a:p>
            <a:r>
              <a:rPr lang="ru-RU" sz="2000" b="1" dirty="0" smtClean="0"/>
              <a:t>Грудное вскармливание до 4-5 месяцев;</a:t>
            </a:r>
          </a:p>
          <a:p>
            <a:r>
              <a:rPr lang="ru-RU" sz="2000" b="1" dirty="0" smtClean="0"/>
              <a:t>До 3-х лет запоры и кожные высыпания (</a:t>
            </a:r>
            <a:r>
              <a:rPr lang="ru-RU" sz="2000" b="1" dirty="0" err="1" smtClean="0"/>
              <a:t>атопия</a:t>
            </a:r>
            <a:r>
              <a:rPr lang="ru-RU" sz="2000" b="1" dirty="0" smtClean="0"/>
              <a:t>), мази;</a:t>
            </a:r>
          </a:p>
          <a:p>
            <a:r>
              <a:rPr lang="ru-RU" sz="2000" b="1" dirty="0" smtClean="0"/>
              <a:t>ДЧБ, болеет всегда с высокой температурой (40 градусов) несколько раз в сезон, </a:t>
            </a:r>
            <a:r>
              <a:rPr lang="ru-RU" sz="2000" b="1" dirty="0" err="1" smtClean="0"/>
              <a:t>нурофен</a:t>
            </a:r>
            <a:r>
              <a:rPr lang="ru-RU" sz="2000" b="1" dirty="0" smtClean="0"/>
              <a:t>.</a:t>
            </a:r>
          </a:p>
          <a:p>
            <a:endParaRPr lang="ru-RU" sz="2000" b="1" dirty="0"/>
          </a:p>
          <a:p>
            <a:r>
              <a:rPr lang="ru-RU" sz="2000" b="1" dirty="0" smtClean="0">
                <a:solidFill>
                  <a:srgbClr val="C00000"/>
                </a:solidFill>
              </a:rPr>
              <a:t>Задержка физического и психомоторного развития, ИДС, </a:t>
            </a:r>
            <a:r>
              <a:rPr lang="ru-RU" sz="2000" b="1" dirty="0" err="1" smtClean="0">
                <a:solidFill>
                  <a:srgbClr val="C00000"/>
                </a:solidFill>
              </a:rPr>
              <a:t>коморбидное</a:t>
            </a:r>
            <a:r>
              <a:rPr lang="ru-RU" sz="2000" b="1" dirty="0" smtClean="0">
                <a:solidFill>
                  <a:srgbClr val="C00000"/>
                </a:solidFill>
              </a:rPr>
              <a:t> состояние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5335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Это рыбки</a:t>
            </a:r>
            <a:br>
              <a:rPr lang="ru-RU" sz="2400" b="1" dirty="0" smtClean="0"/>
            </a:br>
            <a:r>
              <a:rPr lang="ru-RU" sz="2400" b="1" dirty="0" smtClean="0"/>
              <a:t>мальчик рисовал их в сентябре 2009 и в апреле 2010 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0" y="2058604"/>
            <a:ext cx="4525963" cy="36107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6398" y="1626556"/>
            <a:ext cx="4525964" cy="447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12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Копирует написанное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2994" y="1155479"/>
            <a:ext cx="4525963" cy="5472608"/>
          </a:xfrm>
        </p:spPr>
      </p:pic>
    </p:spTree>
    <p:extLst>
      <p:ext uri="{BB962C8B-B14F-4D97-AF65-F5344CB8AC3E}">
        <p14:creationId xmlns:p14="http://schemas.microsoft.com/office/powerpoint/2010/main" val="627990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428809"/>
              </p:ext>
            </p:extLst>
          </p:nvPr>
        </p:nvGraphicFramePr>
        <p:xfrm>
          <a:off x="457200" y="1268759"/>
          <a:ext cx="8229600" cy="5303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915576"/>
                <a:gridCol w="730344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6866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10.09</a:t>
                      </a:r>
                    </a:p>
                    <a:p>
                      <a:r>
                        <a:rPr lang="ru-RU" dirty="0" smtClean="0"/>
                        <a:t>4,5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04.10 5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08.10</a:t>
                      </a:r>
                    </a:p>
                    <a:p>
                      <a:r>
                        <a:rPr lang="ru-RU" dirty="0" smtClean="0"/>
                        <a:t>5,5лет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12.11 6,5лет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09.14</a:t>
                      </a:r>
                    </a:p>
                    <a:p>
                      <a:r>
                        <a:rPr lang="ru-RU" dirty="0" smtClean="0"/>
                        <a:t>14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09.15 15лет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09.16 16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08.20</a:t>
                      </a:r>
                    </a:p>
                    <a:p>
                      <a:r>
                        <a:rPr lang="ru-RU" dirty="0" smtClean="0"/>
                        <a:t>18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08.25</a:t>
                      </a:r>
                    </a:p>
                    <a:p>
                      <a:r>
                        <a:rPr lang="ru-RU" dirty="0" smtClean="0"/>
                        <a:t>23 лет</a:t>
                      </a:r>
                      <a:endParaRPr lang="ru-RU" dirty="0"/>
                    </a:p>
                  </a:txBody>
                  <a:tcPr/>
                </a:tc>
              </a:tr>
              <a:tr h="686696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107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124</a:t>
                      </a:r>
                    </a:p>
                    <a:p>
                      <a:r>
                        <a:rPr lang="ru-RU" b="1" dirty="0" smtClean="0"/>
                        <a:t>(+17)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139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142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151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178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185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9128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Р.рук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134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141,5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149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178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185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9128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О.гол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58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9128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О.гр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98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9128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Р.ноги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31-32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38-39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44-45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91285">
                <a:tc>
                  <a:txBody>
                    <a:bodyPr/>
                    <a:lstStyle/>
                    <a:p>
                      <a:r>
                        <a:rPr lang="ru-RU" dirty="0" smtClean="0"/>
                        <a:t>вес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18,5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69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91285">
                <a:tc>
                  <a:txBody>
                    <a:bodyPr/>
                    <a:lstStyle/>
                    <a:p>
                      <a:r>
                        <a:rPr lang="ru-RU" dirty="0" smtClean="0"/>
                        <a:t>ИМТ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912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12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332657"/>
            <a:ext cx="8136904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Росто</a:t>
            </a:r>
            <a:r>
              <a:rPr lang="ru-RU" sz="2400" b="1" dirty="0"/>
              <a:t>-весовые показатели </a:t>
            </a:r>
          </a:p>
          <a:p>
            <a:pPr algn="ctr"/>
            <a:r>
              <a:rPr lang="ru-RU" b="1" dirty="0" smtClean="0"/>
              <a:t>до 6-ти летнего возраста определяются по специальным таблицам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29861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3888432" cy="5484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96752"/>
            <a:ext cx="4752528" cy="54726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26064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2025 – третий курс МФТИ инженерно-биологический факультет.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57953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1" y="126876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</a:rPr>
              <a:t>Аленка</a:t>
            </a:r>
            <a:endParaRPr lang="ru-RU" dirty="0"/>
          </a:p>
        </p:txBody>
      </p:sp>
      <p:pic>
        <p:nvPicPr>
          <p:cNvPr id="1026" name="Picture 2" descr="C:\Users\Tatiana\Desktop\Фотографии\Избранное\IMG_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96752"/>
            <a:ext cx="3960440" cy="489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tiana\Desktop\Фотографии\Избранное\PHOTO-2023-01-20-19-22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196752"/>
            <a:ext cx="3888431" cy="489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2" y="188640"/>
            <a:ext cx="7992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2015 – первый класс; 2023 – восьмой класс.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07182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tiana\Desktop\PHOTO-2025-09-01-09-36-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493759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56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400" b="1" dirty="0" smtClean="0"/>
              <a:t>Как добиться гармонии в комбинированном лечении больного?</a:t>
            </a:r>
            <a:br>
              <a:rPr lang="ru-RU" sz="2400" b="1" dirty="0" smtClean="0"/>
            </a:br>
            <a:r>
              <a:rPr lang="ru-RU" sz="2400" b="1" dirty="0" err="1" smtClean="0"/>
              <a:t>Метаболомимика</a:t>
            </a:r>
            <a:r>
              <a:rPr lang="ru-RU" sz="2400" b="1" dirty="0" smtClean="0"/>
              <a:t> …? «В здоровом теле - здоровый дух!»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59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/>
              <a:t>Гармония - это не статичная точка, а гибкий процесс, требующий постоянной адаптации к меняющимся обстоятельствам (Е. </a:t>
            </a:r>
            <a:r>
              <a:rPr lang="ru-RU" sz="2000" b="1" dirty="0" err="1" smtClean="0"/>
              <a:t>Мошинская</a:t>
            </a:r>
            <a:r>
              <a:rPr lang="ru-RU" sz="2000" b="1" dirty="0" smtClean="0"/>
              <a:t>)</a:t>
            </a:r>
            <a:br>
              <a:rPr lang="ru-RU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жизни все должно быть </a:t>
            </a:r>
            <a:r>
              <a:rPr lang="ru-RU" sz="2000" b="1" dirty="0" smtClean="0"/>
              <a:t>гармонично - в идеале.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Миазматический баланс в гомеопатии - гармония </a:t>
            </a:r>
            <a:r>
              <a:rPr lang="ru-RU" sz="2000" b="1" dirty="0" smtClean="0"/>
              <a:t>жизни (</a:t>
            </a:r>
            <a:r>
              <a:rPr lang="ru-RU" sz="2000" b="1" dirty="0" err="1" smtClean="0"/>
              <a:t>П.С.Ортега</a:t>
            </a:r>
            <a:r>
              <a:rPr lang="ru-RU" sz="2000" b="1" dirty="0" smtClean="0"/>
              <a:t>)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Маркер гармоничного развития личности - антропометрия.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dirty="0" smtClean="0"/>
              <a:t>Гармония жизни</a:t>
            </a:r>
            <a:r>
              <a:rPr lang="ru-RU" sz="2000" dirty="0" smtClean="0"/>
              <a:t> - состояние внутреннего равновесия и согласия с собой, баланс между физическим здоровьем, эмоциями, разумом и окружающим миром. Это не отсутствие проблем, а умение находить баланс и оставаться устойчивым (адаптация) к жизненным вызовам. </a:t>
            </a:r>
          </a:p>
          <a:p>
            <a:r>
              <a:rPr lang="ru-RU" sz="2000" b="1" dirty="0" smtClean="0"/>
              <a:t>Гармония внутренняя</a:t>
            </a:r>
            <a:r>
              <a:rPr lang="ru-RU" sz="2000" dirty="0" smtClean="0"/>
              <a:t> - это фундамент, который строится внутри нас и складывается из;</a:t>
            </a:r>
          </a:p>
          <a:p>
            <a:r>
              <a:rPr lang="ru-RU" sz="2000" dirty="0" err="1" smtClean="0"/>
              <a:t>Самопринятие</a:t>
            </a:r>
            <a:r>
              <a:rPr lang="ru-RU" sz="2000" dirty="0" smtClean="0"/>
              <a:t> - способность доверять себе, ценить свои сильные стороны и принимать свои слабости без излишней критики;</a:t>
            </a:r>
          </a:p>
          <a:p>
            <a:r>
              <a:rPr lang="ru-RU" sz="2000" dirty="0" smtClean="0"/>
              <a:t>Осознанность - умение контролировать свои мысли, отслеживать эмоции и не подавлять их, а проживать </a:t>
            </a:r>
            <a:r>
              <a:rPr lang="ru-RU" sz="2000" dirty="0" err="1" smtClean="0"/>
              <a:t>экологично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Целостность - жизнь в согласии со своими истинными ценностями, а не под давлением чужих ожиданий.</a:t>
            </a:r>
          </a:p>
          <a:p>
            <a:r>
              <a:rPr lang="ru-RU" sz="2000" b="1" dirty="0" smtClean="0"/>
              <a:t>Гармония внешняя</a:t>
            </a:r>
            <a:r>
              <a:rPr lang="ru-RU" sz="2000" dirty="0" smtClean="0"/>
              <a:t> - баланс ваших физических потребностей и взаимодействия с социумом:</a:t>
            </a:r>
          </a:p>
          <a:p>
            <a:r>
              <a:rPr lang="ru-RU" sz="2000" dirty="0" smtClean="0"/>
              <a:t>баланс «работа-личная жизнь» - умение переключаться, уделять время отдыху, хобби, сну;</a:t>
            </a:r>
          </a:p>
          <a:p>
            <a:r>
              <a:rPr lang="ru-RU" sz="2000" dirty="0" smtClean="0"/>
              <a:t>здоровые отношения - окружение себя людьми, с которыми у вас есть взаимопонимание, поддержка и отсутствие токсичности;</a:t>
            </a:r>
          </a:p>
          <a:p>
            <a:r>
              <a:rPr lang="ru-RU" sz="2000" dirty="0" smtClean="0"/>
              <a:t>физический комфорт - забота о теле через правильное питание, активность и восстановление ресурсов (ИИ).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70930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Генотип и фенотип - итоги: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Термины </a:t>
            </a:r>
            <a:r>
              <a:rPr lang="ru-RU" sz="2000" dirty="0"/>
              <a:t>введены В.Л. </a:t>
            </a:r>
            <a:r>
              <a:rPr lang="ru-RU" sz="2000" dirty="0" err="1"/>
              <a:t>Иогансеном</a:t>
            </a:r>
            <a:r>
              <a:rPr lang="ru-RU" sz="2000" dirty="0"/>
              <a:t> </a:t>
            </a:r>
            <a:r>
              <a:rPr lang="ru-RU" sz="2000" dirty="0" smtClean="0"/>
              <a:t>в 1909 году.</a:t>
            </a:r>
          </a:p>
          <a:p>
            <a:r>
              <a:rPr lang="ru-RU" sz="2000" b="1" dirty="0" smtClean="0"/>
              <a:t>Генотип</a:t>
            </a:r>
            <a:r>
              <a:rPr lang="ru-RU" sz="2000" dirty="0" smtClean="0"/>
              <a:t> - совокупность всех генов (наследственных факторов) полученных от родителей, которая определяет потенциал развития, структуру организма и наследуемые черты, оставаясь неизменной в течение жизни (в отличие от фенотипа).</a:t>
            </a:r>
          </a:p>
          <a:p>
            <a:r>
              <a:rPr lang="ru-RU" sz="2000" b="1" dirty="0" smtClean="0"/>
              <a:t>Генотип</a:t>
            </a:r>
            <a:r>
              <a:rPr lang="ru-RU" sz="2000" dirty="0" smtClean="0"/>
              <a:t> - основа для формирования фенотипа под влиянием окружающей среды.</a:t>
            </a:r>
          </a:p>
          <a:p>
            <a:r>
              <a:rPr lang="ru-RU" sz="2000" b="1" dirty="0" smtClean="0"/>
              <a:t>Генотип отличается от генома</a:t>
            </a:r>
            <a:r>
              <a:rPr lang="ru-RU" sz="2000" dirty="0" smtClean="0"/>
              <a:t>, он не включает </a:t>
            </a:r>
            <a:r>
              <a:rPr lang="ru-RU" sz="2000" dirty="0" err="1" smtClean="0"/>
              <a:t>некодирующие</a:t>
            </a:r>
            <a:r>
              <a:rPr lang="ru-RU" sz="2000" dirty="0" smtClean="0"/>
              <a:t> последовательности и характеризует одну особь, а не вид.</a:t>
            </a:r>
          </a:p>
          <a:p>
            <a:r>
              <a:rPr lang="ru-RU" sz="2000" b="1" dirty="0" smtClean="0"/>
              <a:t>Генотип может быть гомо- или гетерозиготным, </a:t>
            </a:r>
            <a:r>
              <a:rPr lang="ru-RU" sz="2000" dirty="0" smtClean="0"/>
              <a:t>описывает состояние аллелей одного гена (одинаковое или разное).</a:t>
            </a:r>
          </a:p>
          <a:p>
            <a:r>
              <a:rPr lang="ru-RU" sz="2000" b="1" dirty="0" smtClean="0"/>
              <a:t>Генотип не является конечным сценарием</a:t>
            </a:r>
            <a:r>
              <a:rPr lang="ru-RU" sz="2000" dirty="0" smtClean="0"/>
              <a:t>, а задает диапазон возможностей (норму реакции) для организма.</a:t>
            </a:r>
          </a:p>
          <a:p>
            <a:r>
              <a:rPr lang="ru-RU" sz="2000" b="1" dirty="0" smtClean="0"/>
              <a:t>Генотип связан с фенотипом - основа формирования фенотипа</a:t>
            </a:r>
            <a:r>
              <a:rPr lang="ru-RU" sz="2000" dirty="0" smtClean="0"/>
              <a:t>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Генотип </a:t>
            </a:r>
            <a:r>
              <a:rPr lang="ru-RU" sz="2000" b="1" dirty="0" smtClean="0">
                <a:solidFill>
                  <a:srgbClr val="C00000"/>
                </a:solidFill>
              </a:rPr>
              <a:t>- генетическая </a:t>
            </a:r>
            <a:r>
              <a:rPr lang="ru-RU" sz="2000" b="1" dirty="0">
                <a:solidFill>
                  <a:srgbClr val="C00000"/>
                </a:solidFill>
              </a:rPr>
              <a:t>программа </a:t>
            </a:r>
            <a:r>
              <a:rPr lang="ru-RU" sz="2000" b="1" dirty="0" smtClean="0">
                <a:solidFill>
                  <a:srgbClr val="C00000"/>
                </a:solidFill>
              </a:rPr>
              <a:t>развития, определяющая потенциал организма и его способность реагировать на изменение окружающей среды (норму реакции)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89252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Фенотип</a:t>
            </a:r>
            <a:r>
              <a:rPr lang="ru-RU" sz="2000" dirty="0" smtClean="0"/>
              <a:t> - совокупность всех внешних и внутренних признаков организма: </a:t>
            </a:r>
            <a:r>
              <a:rPr lang="ru-RU" sz="2000" b="1" dirty="0" smtClean="0"/>
              <a:t>морфология</a:t>
            </a:r>
            <a:r>
              <a:rPr lang="ru-RU" sz="2000" dirty="0" smtClean="0"/>
              <a:t> (</a:t>
            </a:r>
            <a:r>
              <a:rPr lang="ru-RU" sz="2000" dirty="0"/>
              <a:t>форма, </a:t>
            </a:r>
            <a:r>
              <a:rPr lang="ru-RU" sz="2000" dirty="0" smtClean="0"/>
              <a:t>цвет), </a:t>
            </a:r>
            <a:r>
              <a:rPr lang="ru-RU" sz="2000" b="1" dirty="0" smtClean="0"/>
              <a:t>физиология</a:t>
            </a:r>
            <a:r>
              <a:rPr lang="ru-RU" sz="2000" dirty="0" smtClean="0"/>
              <a:t> (работа органов), </a:t>
            </a:r>
            <a:r>
              <a:rPr lang="ru-RU" sz="2000" b="1" dirty="0" smtClean="0"/>
              <a:t>биохимия</a:t>
            </a:r>
            <a:r>
              <a:rPr lang="ru-RU" sz="2000" dirty="0" smtClean="0"/>
              <a:t> (группа крови, резус) и даже поведение индивидуума; признаки, сформировавшихся в процессе развития организма под влиянием его генотипа и условий окружающей среды; это </a:t>
            </a:r>
            <a:r>
              <a:rPr lang="ru-RU" sz="2000" b="1" dirty="0" smtClean="0"/>
              <a:t>признаки, которые можно наблюдать или измерить</a:t>
            </a:r>
            <a:r>
              <a:rPr lang="ru-RU" sz="2000" dirty="0" smtClean="0"/>
              <a:t> (трофика).</a:t>
            </a:r>
          </a:p>
          <a:p>
            <a:r>
              <a:rPr lang="ru-RU" sz="2000" b="1" dirty="0" smtClean="0"/>
              <a:t>Фенотип может меняться в течение жизни</a:t>
            </a:r>
            <a:r>
              <a:rPr lang="ru-RU" sz="2000" dirty="0" smtClean="0"/>
              <a:t> (динамичность) - цвет кожи при загаре, масса тела и пр., генотип остается неизменным! </a:t>
            </a:r>
          </a:p>
          <a:p>
            <a:r>
              <a:rPr lang="ru-RU" sz="2000" b="1" dirty="0" smtClean="0"/>
              <a:t>Фенотип не наследуется напрямую</a:t>
            </a:r>
            <a:r>
              <a:rPr lang="ru-RU" sz="2000" dirty="0" smtClean="0"/>
              <a:t> (наследуется только генотип), </a:t>
            </a:r>
            <a:r>
              <a:rPr lang="ru-RU" sz="2000" b="1" dirty="0" smtClean="0"/>
              <a:t>он формируется, когда гены взаимодействуют с окружающей средой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Организмы с одинаковыми генами (близнецы) могут иметь разные фенотипы, если выросли в разных условиях (</a:t>
            </a:r>
            <a:r>
              <a:rPr lang="ru-RU" sz="2000" b="1" dirty="0" smtClean="0"/>
              <a:t>изменчивость фенотипа</a:t>
            </a:r>
            <a:r>
              <a:rPr lang="ru-RU" sz="2000" dirty="0" smtClean="0"/>
              <a:t>).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Генотип определяет пределы, в которых фенотип может меняться в условиях окружающей среды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Редкий фенотип (нулевой резус, наличие редкого антигена).</a:t>
            </a: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Фенотип=</a:t>
            </a:r>
            <a:r>
              <a:rPr lang="ru-RU" sz="2000" b="1" dirty="0" err="1" smtClean="0">
                <a:solidFill>
                  <a:srgbClr val="C00000"/>
                </a:solidFill>
              </a:rPr>
              <a:t>Генотип+Окружающая</a:t>
            </a:r>
            <a:r>
              <a:rPr lang="ru-RU" sz="2000" b="1" dirty="0" smtClean="0">
                <a:solidFill>
                  <a:srgbClr val="C00000"/>
                </a:solidFill>
              </a:rPr>
              <a:t> среда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79650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/>
              <a:t>Орфанные</a:t>
            </a:r>
            <a:r>
              <a:rPr lang="ru-RU" sz="2400" b="1" dirty="0" smtClean="0"/>
              <a:t> болезни - опасные для жизни или хронически прогрессирующие болезни с низкой распространенностью, имеют генетическую природу, проявляются в детстве, требуют пожизненного лечения </a:t>
            </a:r>
            <a:r>
              <a:rPr lang="ru-RU" sz="2400" b="1" dirty="0" err="1" smtClean="0"/>
              <a:t>орфанными</a:t>
            </a:r>
            <a:r>
              <a:rPr lang="ru-RU" sz="2400" b="1" dirty="0" smtClean="0"/>
              <a:t> препаратами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Манифестируют в 1-2 года (после начала </a:t>
            </a:r>
            <a:r>
              <a:rPr lang="ru-RU" sz="2000" dirty="0" smtClean="0"/>
              <a:t>вакцинации - </a:t>
            </a:r>
            <a:r>
              <a:rPr lang="ru-RU" sz="2000" dirty="0" err="1" smtClean="0"/>
              <a:t>тригер</a:t>
            </a:r>
            <a:r>
              <a:rPr lang="ru-RU" sz="2000" dirty="0" smtClean="0"/>
              <a:t>!);</a:t>
            </a:r>
            <a:endParaRPr lang="ru-RU" sz="2000" dirty="0" smtClean="0"/>
          </a:p>
          <a:p>
            <a:r>
              <a:rPr lang="ru-RU" sz="2000" dirty="0" smtClean="0"/>
              <a:t>Проявляются задержкой физического развития;</a:t>
            </a:r>
          </a:p>
          <a:p>
            <a:r>
              <a:rPr lang="ru-RU" sz="2000" dirty="0" smtClean="0"/>
              <a:t>Выраженность </a:t>
            </a:r>
            <a:r>
              <a:rPr lang="ru-RU" sz="2000" dirty="0" smtClean="0"/>
              <a:t>симптомов </a:t>
            </a:r>
            <a:r>
              <a:rPr lang="ru-RU" sz="2000" dirty="0" smtClean="0"/>
              <a:t>зависит от количества мутированных генов (моногенная патология протекает легче);</a:t>
            </a:r>
          </a:p>
          <a:p>
            <a:r>
              <a:rPr lang="ru-RU" sz="2000" dirty="0" smtClean="0"/>
              <a:t>Многие мутации могут вообще не проявится клиническими симптомами;</a:t>
            </a:r>
          </a:p>
          <a:p>
            <a:r>
              <a:rPr lang="ru-RU" sz="2000" b="1" dirty="0" smtClean="0"/>
              <a:t>Фенотипические черты - маркер возможных нарушений иммунитета</a:t>
            </a:r>
            <a:r>
              <a:rPr lang="ru-RU" sz="2000" dirty="0" smtClean="0"/>
              <a:t>;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Возможна СПОНТАННАЯ </a:t>
            </a:r>
            <a:r>
              <a:rPr lang="ru-RU" sz="2000" b="1" dirty="0">
                <a:solidFill>
                  <a:srgbClr val="C00000"/>
                </a:solidFill>
              </a:rPr>
              <a:t>реверсия мутаций</a:t>
            </a:r>
            <a:r>
              <a:rPr lang="ru-RU" sz="2000" dirty="0" smtClean="0"/>
              <a:t>!</a:t>
            </a:r>
            <a:endParaRPr lang="ru-RU" sz="2000" dirty="0" smtClean="0"/>
          </a:p>
          <a:p>
            <a:r>
              <a:rPr lang="ru-RU" sz="2000" dirty="0" smtClean="0"/>
              <a:t>Экология и ЗОЖ замедляют прогресс патологии!</a:t>
            </a:r>
          </a:p>
          <a:p>
            <a:r>
              <a:rPr lang="ru-RU" sz="2000" b="1" dirty="0" smtClean="0"/>
              <a:t>«Уход, питание, любовь матери!» (</a:t>
            </a:r>
            <a:r>
              <a:rPr lang="ru-RU" sz="2000" b="1" dirty="0" err="1" smtClean="0"/>
              <a:t>Шабалов</a:t>
            </a:r>
            <a:r>
              <a:rPr lang="ru-RU" sz="2000" b="1" dirty="0" smtClean="0"/>
              <a:t> Н.П., 1997).</a:t>
            </a:r>
          </a:p>
          <a:p>
            <a:endParaRPr lang="ru-RU" sz="2000" b="1" dirty="0" smtClean="0"/>
          </a:p>
          <a:p>
            <a:r>
              <a:rPr lang="ru-RU" sz="2000" b="1" dirty="0" err="1" smtClean="0"/>
              <a:t>Орфанные</a:t>
            </a:r>
            <a:r>
              <a:rPr lang="ru-RU" sz="2000" b="1" dirty="0" smtClean="0"/>
              <a:t> препараты - специализированные ЛС, разработанные для диагностики, профилактики и лечения редких («сиротских») заболеваний; </a:t>
            </a:r>
            <a:r>
              <a:rPr lang="ru-RU" sz="2000" b="1" dirty="0" smtClean="0">
                <a:solidFill>
                  <a:srgbClr val="C00000"/>
                </a:solidFill>
              </a:rPr>
              <a:t>из-за низкой распространенности </a:t>
            </a:r>
            <a:r>
              <a:rPr lang="ru-RU" sz="2000" b="1" dirty="0" err="1" smtClean="0">
                <a:solidFill>
                  <a:srgbClr val="C00000"/>
                </a:solidFill>
              </a:rPr>
              <a:t>орфанных</a:t>
            </a:r>
            <a:r>
              <a:rPr lang="ru-RU" sz="2000" b="1" dirty="0" smtClean="0">
                <a:solidFill>
                  <a:srgbClr val="C00000"/>
                </a:solidFill>
              </a:rPr>
              <a:t> болезней такие ЛС нерентабельны для разработки</a:t>
            </a:r>
            <a:r>
              <a:rPr lang="ru-RU" sz="2000" b="1" dirty="0" smtClean="0"/>
              <a:t>, требуют государственной поддержки, ускоренной регистрации, эксклюзивных прав на продажу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02160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err="1" smtClean="0"/>
              <a:t>Орфанные</a:t>
            </a:r>
            <a:r>
              <a:rPr lang="ru-RU" sz="2400" b="1" dirty="0" smtClean="0"/>
              <a:t> заболевания в РФ (перечень)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Метаболические</a:t>
            </a:r>
            <a:r>
              <a:rPr lang="ru-RU" sz="2000" dirty="0" smtClean="0"/>
              <a:t>: </a:t>
            </a:r>
            <a:r>
              <a:rPr lang="ru-RU" sz="2000" dirty="0" err="1" smtClean="0"/>
              <a:t>фенилкетонурия</a:t>
            </a:r>
            <a:r>
              <a:rPr lang="ru-RU" sz="2000" dirty="0" smtClean="0"/>
              <a:t>, </a:t>
            </a:r>
            <a:r>
              <a:rPr lang="ru-RU" sz="2000" dirty="0" err="1" smtClean="0"/>
              <a:t>муковисцедоз</a:t>
            </a:r>
            <a:r>
              <a:rPr lang="ru-RU" sz="2000" dirty="0" smtClean="0"/>
              <a:t>, болезнь Фабри, болезнь «кленового сиропа»;</a:t>
            </a:r>
          </a:p>
          <a:p>
            <a:r>
              <a:rPr lang="ru-RU" sz="2000" b="1" dirty="0" smtClean="0"/>
              <a:t>Нервно-мышечные</a:t>
            </a:r>
            <a:r>
              <a:rPr lang="ru-RU" sz="2000" dirty="0" smtClean="0"/>
              <a:t>: Спинальная мышечная атрофия (СМА), мышечная дистрофия </a:t>
            </a:r>
            <a:r>
              <a:rPr lang="ru-RU" sz="2000" dirty="0" err="1" smtClean="0"/>
              <a:t>Дюшена</a:t>
            </a:r>
            <a:r>
              <a:rPr lang="ru-RU" sz="2000" dirty="0" smtClean="0"/>
              <a:t>;</a:t>
            </a:r>
          </a:p>
          <a:p>
            <a:r>
              <a:rPr lang="ru-RU" sz="2000" b="1" dirty="0" smtClean="0"/>
              <a:t>Иммунологические</a:t>
            </a:r>
            <a:r>
              <a:rPr lang="ru-RU" sz="2000" dirty="0" smtClean="0"/>
              <a:t>: первичные иммунодефициты (ПИД).</a:t>
            </a:r>
          </a:p>
          <a:p>
            <a:endParaRPr lang="ru-RU" sz="2000" dirty="0"/>
          </a:p>
          <a:p>
            <a:r>
              <a:rPr lang="ru-RU" sz="2000" b="1" dirty="0" smtClean="0">
                <a:solidFill>
                  <a:srgbClr val="C00000"/>
                </a:solidFill>
              </a:rPr>
              <a:t>Обеспечены государственной поддержкой и программами скрининга (</a:t>
            </a:r>
            <a:r>
              <a:rPr lang="ru-RU" sz="2800" b="1" dirty="0" smtClean="0">
                <a:solidFill>
                  <a:srgbClr val="C00000"/>
                </a:solidFill>
              </a:rPr>
              <a:t>расширенный неонатальный скрининг</a:t>
            </a:r>
            <a:r>
              <a:rPr lang="ru-RU" sz="2000" b="1" dirty="0" smtClean="0">
                <a:solidFill>
                  <a:srgbClr val="C00000"/>
                </a:solidFill>
              </a:rPr>
              <a:t>);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Играют ключевую роль в раннем выявлении и коррекции терапии, что позволяет пациентам жить полноценно.</a:t>
            </a:r>
          </a:p>
          <a:p>
            <a:endParaRPr lang="ru-RU" sz="2000" dirty="0"/>
          </a:p>
          <a:p>
            <a:r>
              <a:rPr lang="ru-RU" sz="2000" dirty="0" smtClean="0"/>
              <a:t>Перечень </a:t>
            </a:r>
            <a:r>
              <a:rPr lang="ru-RU" sz="2000" dirty="0" err="1" smtClean="0"/>
              <a:t>орфанных</a:t>
            </a:r>
            <a:r>
              <a:rPr lang="ru-RU" sz="2000" dirty="0" smtClean="0"/>
              <a:t> заболеваний регулярно </a:t>
            </a:r>
            <a:r>
              <a:rPr lang="ru-RU" sz="2000" dirty="0" smtClean="0"/>
              <a:t>обновляется МЗ РФ (3,6).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2214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/>
              <a:t>Синдром Барта; Х-сцепленное рецессивное заболевание (</a:t>
            </a:r>
            <a:r>
              <a:rPr lang="ru-RU" sz="2400" b="1" dirty="0" err="1"/>
              <a:t>кардиомиопатия</a:t>
            </a:r>
            <a:r>
              <a:rPr lang="ru-RU" sz="2400" b="1" dirty="0"/>
              <a:t>, </a:t>
            </a:r>
            <a:r>
              <a:rPr lang="ru-RU" sz="2400" b="1" dirty="0" smtClean="0"/>
              <a:t>скелетная </a:t>
            </a:r>
            <a:r>
              <a:rPr lang="ru-RU" sz="2400" b="1" dirty="0"/>
              <a:t>миопатия, задержка роста, нарушение функций иммунитета), впервые описан в 1983 году Питером </a:t>
            </a:r>
            <a:r>
              <a:rPr lang="ru-RU" sz="2400" b="1" dirty="0" smtClean="0"/>
              <a:t>Бартом (</a:t>
            </a:r>
            <a:r>
              <a:rPr lang="ru-RU" sz="2400" b="1" dirty="0" err="1" smtClean="0"/>
              <a:t>митохондриальная</a:t>
            </a:r>
            <a:r>
              <a:rPr lang="ru-RU" sz="2400" b="1" dirty="0" smtClean="0"/>
              <a:t> патология).</a:t>
            </a:r>
            <a:br>
              <a:rPr lang="ru-RU" sz="2400" b="1" dirty="0" smtClean="0"/>
            </a:br>
            <a:r>
              <a:rPr lang="ru-RU" sz="2400" dirty="0" smtClean="0"/>
              <a:t>В </a:t>
            </a:r>
            <a:r>
              <a:rPr lang="ru-RU" sz="2400" dirty="0"/>
              <a:t>2012 году было известно о 151 случае (сейчас?).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888432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dirty="0" smtClean="0"/>
              <a:t>Мутация </a:t>
            </a:r>
            <a:r>
              <a:rPr lang="ru-RU" sz="4400" b="1" dirty="0"/>
              <a:t>в гене </a:t>
            </a:r>
            <a:r>
              <a:rPr lang="en-US" sz="4400" b="1" dirty="0" smtClean="0"/>
              <a:t>TAZ</a:t>
            </a:r>
            <a:r>
              <a:rPr lang="ru-RU" sz="4400" b="1" dirty="0" smtClean="0"/>
              <a:t>; </a:t>
            </a:r>
            <a:r>
              <a:rPr lang="ru-RU" sz="4400" b="1" dirty="0" err="1" smtClean="0"/>
              <a:t>мисенс</a:t>
            </a:r>
            <a:r>
              <a:rPr lang="ru-RU" sz="4400" b="1" dirty="0" smtClean="0"/>
              <a:t> (точечные) мутации, </a:t>
            </a:r>
            <a:r>
              <a:rPr lang="ru-RU" sz="4400" b="1" dirty="0"/>
              <a:t>в большинстве </a:t>
            </a:r>
            <a:r>
              <a:rPr lang="ru-RU" sz="4400" b="1" dirty="0" smtClean="0"/>
              <a:t>случаев небольшие </a:t>
            </a:r>
            <a:r>
              <a:rPr lang="ru-RU" sz="4400" b="1" dirty="0" err="1"/>
              <a:t>инсерции</a:t>
            </a:r>
            <a:r>
              <a:rPr lang="ru-RU" sz="4400" b="1" dirty="0"/>
              <a:t> </a:t>
            </a:r>
            <a:r>
              <a:rPr lang="ru-RU" sz="4400" b="1" dirty="0" smtClean="0"/>
              <a:t>(вставка) или </a:t>
            </a:r>
            <a:r>
              <a:rPr lang="ru-RU" sz="4400" b="1" dirty="0" err="1" smtClean="0"/>
              <a:t>делеции</a:t>
            </a:r>
            <a:r>
              <a:rPr lang="ru-RU" sz="4400" b="1" dirty="0" smtClean="0"/>
              <a:t> (выпадение) нуклеотидов, которые могут изменить последовательность ДНК;</a:t>
            </a:r>
          </a:p>
          <a:p>
            <a:endParaRPr lang="ru-RU" dirty="0" smtClean="0"/>
          </a:p>
          <a:p>
            <a:r>
              <a:rPr lang="ru-RU" dirty="0" smtClean="0"/>
              <a:t>Ген </a:t>
            </a:r>
            <a:r>
              <a:rPr lang="en-US" dirty="0"/>
              <a:t>TAZ </a:t>
            </a:r>
            <a:r>
              <a:rPr lang="ru-RU" dirty="0" smtClean="0"/>
              <a:t>блокирует </a:t>
            </a:r>
            <a:r>
              <a:rPr lang="ru-RU" dirty="0"/>
              <a:t>белок </a:t>
            </a:r>
            <a:r>
              <a:rPr lang="ru-RU" dirty="0" err="1"/>
              <a:t>тофазин</a:t>
            </a:r>
            <a:r>
              <a:rPr lang="ru-RU" dirty="0"/>
              <a:t> </a:t>
            </a:r>
            <a:r>
              <a:rPr lang="ru-RU" dirty="0" smtClean="0"/>
              <a:t>представляющий </a:t>
            </a:r>
            <a:r>
              <a:rPr lang="ru-RU" dirty="0"/>
              <a:t>собой </a:t>
            </a:r>
            <a:r>
              <a:rPr lang="ru-RU" dirty="0" smtClean="0"/>
              <a:t>ацетил-</a:t>
            </a:r>
            <a:r>
              <a:rPr lang="ru-RU" dirty="0" err="1" smtClean="0"/>
              <a:t>трансферазу</a:t>
            </a:r>
            <a:r>
              <a:rPr lang="ru-RU" dirty="0"/>
              <a:t>, вовлеченную в </a:t>
            </a:r>
            <a:r>
              <a:rPr lang="ru-RU" dirty="0" err="1"/>
              <a:t>ремодулирование</a:t>
            </a:r>
            <a:r>
              <a:rPr lang="ru-RU" dirty="0"/>
              <a:t> </a:t>
            </a:r>
            <a:r>
              <a:rPr lang="ru-RU" dirty="0" err="1"/>
              <a:t>кардиолипина</a:t>
            </a:r>
            <a:r>
              <a:rPr lang="ru-RU" dirty="0"/>
              <a:t> (основного фосфолипида внутренней мембраны митохондрий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в </a:t>
            </a:r>
            <a:r>
              <a:rPr lang="ru-RU" dirty="0"/>
              <a:t>результате </a:t>
            </a:r>
            <a:r>
              <a:rPr lang="ru-RU" b="1" dirty="0"/>
              <a:t>нарушения структуры </a:t>
            </a:r>
            <a:r>
              <a:rPr lang="ru-RU" b="1" dirty="0" err="1"/>
              <a:t>митохондриальной</a:t>
            </a:r>
            <a:r>
              <a:rPr lang="ru-RU" b="1" dirty="0"/>
              <a:t> мембраны</a:t>
            </a:r>
            <a:r>
              <a:rPr lang="ru-RU" dirty="0"/>
              <a:t> (вторичная альтерация на фоне глубокой </a:t>
            </a:r>
            <a:r>
              <a:rPr lang="ru-RU" dirty="0" err="1"/>
              <a:t>псоры</a:t>
            </a:r>
            <a:r>
              <a:rPr lang="ru-RU" dirty="0"/>
              <a:t>) и функции </a:t>
            </a:r>
            <a:r>
              <a:rPr lang="ru-RU" b="1" dirty="0"/>
              <a:t>ферментов дыхательной цепи</a:t>
            </a:r>
            <a:r>
              <a:rPr lang="ru-RU" dirty="0"/>
              <a:t> (ферментопатия), преимущественно в тканях с высоким окислительным потенциалом (сердечная и скелетные мышцы - 70-80% общего </a:t>
            </a:r>
            <a:r>
              <a:rPr lang="ru-RU" dirty="0" err="1"/>
              <a:t>кардиолипина</a:t>
            </a:r>
            <a:r>
              <a:rPr lang="ru-RU" dirty="0" smtClean="0"/>
              <a:t>) в </a:t>
            </a:r>
            <a:r>
              <a:rPr lang="ru-RU" dirty="0"/>
              <a:t>клетке </a:t>
            </a:r>
            <a:r>
              <a:rPr lang="ru-RU" b="1" dirty="0"/>
              <a:t>накапливаются промежуточные виды </a:t>
            </a:r>
            <a:r>
              <a:rPr lang="ru-RU" b="1" dirty="0" err="1"/>
              <a:t>кардиолипина</a:t>
            </a:r>
            <a:r>
              <a:rPr lang="ru-RU" dirty="0"/>
              <a:t> (болезнь накопления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970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Синдром Барта </a:t>
            </a:r>
            <a:r>
              <a:rPr lang="ru-RU" dirty="0"/>
              <a:t>проявляется клинически:</a:t>
            </a:r>
          </a:p>
          <a:p>
            <a:r>
              <a:rPr lang="ru-RU" dirty="0"/>
              <a:t>Нарушения ССС: </a:t>
            </a:r>
            <a:r>
              <a:rPr lang="ru-RU" b="1" dirty="0" err="1"/>
              <a:t>дилатационная</a:t>
            </a:r>
            <a:r>
              <a:rPr lang="ru-RU" b="1" dirty="0"/>
              <a:t> </a:t>
            </a:r>
            <a:r>
              <a:rPr lang="ru-RU" b="1" dirty="0" err="1"/>
              <a:t>кардиомиопатия</a:t>
            </a:r>
            <a:r>
              <a:rPr lang="ru-RU" dirty="0"/>
              <a:t>, некомпактный миокард левого желудочка, удлинение корригированного интервала </a:t>
            </a:r>
            <a:r>
              <a:rPr lang="en-US" dirty="0"/>
              <a:t>Q-T (</a:t>
            </a:r>
            <a:r>
              <a:rPr lang="en-US" dirty="0" err="1"/>
              <a:t>QTc</a:t>
            </a:r>
            <a:r>
              <a:rPr lang="ru-RU" dirty="0"/>
              <a:t>); </a:t>
            </a:r>
            <a:r>
              <a:rPr lang="ru-RU" dirty="0" err="1"/>
              <a:t>фиброэластоз</a:t>
            </a:r>
            <a:r>
              <a:rPr lang="ru-RU" dirty="0"/>
              <a:t> эндокарда, желудочная аритмия (</a:t>
            </a:r>
            <a:r>
              <a:rPr lang="ru-RU" b="1" dirty="0"/>
              <a:t>внезапная сердечная смерть</a:t>
            </a:r>
            <a:r>
              <a:rPr lang="ru-RU" dirty="0"/>
              <a:t>), неуточненная </a:t>
            </a:r>
            <a:r>
              <a:rPr lang="ru-RU" dirty="0" err="1"/>
              <a:t>кардиомиопатия</a:t>
            </a:r>
            <a:r>
              <a:rPr lang="ru-RU" dirty="0"/>
              <a:t>, гипертрофическая </a:t>
            </a:r>
            <a:r>
              <a:rPr lang="ru-RU" dirty="0" err="1"/>
              <a:t>кардиомиопатия</a:t>
            </a:r>
            <a:r>
              <a:rPr lang="ru-RU" dirty="0"/>
              <a:t>;</a:t>
            </a:r>
          </a:p>
          <a:p>
            <a:r>
              <a:rPr lang="ru-RU" dirty="0" err="1"/>
              <a:t>Нейро</a:t>
            </a:r>
            <a:r>
              <a:rPr lang="ru-RU" dirty="0"/>
              <a:t>-мышечные нарушения: </a:t>
            </a:r>
            <a:r>
              <a:rPr lang="ru-RU" b="1" dirty="0"/>
              <a:t>задержка моторного развития</a:t>
            </a:r>
            <a:r>
              <a:rPr lang="ru-RU" dirty="0"/>
              <a:t>, проксимальная миопатия, патологическая утомляемость, непереносимость нагрузки;</a:t>
            </a:r>
          </a:p>
          <a:p>
            <a:r>
              <a:rPr lang="ru-RU" dirty="0"/>
              <a:t>Гематологические и иммунные нарушения: </a:t>
            </a:r>
            <a:r>
              <a:rPr lang="ru-RU" b="1" dirty="0" err="1"/>
              <a:t>нейтропения</a:t>
            </a:r>
            <a:r>
              <a:rPr lang="ru-RU" dirty="0"/>
              <a:t>, рецидивирующие </a:t>
            </a:r>
            <a:r>
              <a:rPr lang="ru-RU" dirty="0" err="1"/>
              <a:t>афтозные</a:t>
            </a:r>
            <a:r>
              <a:rPr lang="ru-RU" dirty="0"/>
              <a:t> язвы и боль в деснах, </a:t>
            </a:r>
            <a:r>
              <a:rPr lang="ru-RU" dirty="0" err="1"/>
              <a:t>перианальный</a:t>
            </a:r>
            <a:r>
              <a:rPr lang="ru-RU" dirty="0"/>
              <a:t> дерматит, периодические бактериальные инфекции (ИДС, ПИДС), </a:t>
            </a:r>
            <a:r>
              <a:rPr lang="ru-RU" dirty="0" err="1"/>
              <a:t>септицимия</a:t>
            </a:r>
            <a:r>
              <a:rPr lang="ru-RU" dirty="0"/>
              <a:t>;</a:t>
            </a:r>
          </a:p>
          <a:p>
            <a:r>
              <a:rPr lang="ru-RU" dirty="0"/>
              <a:t>Эндокринные и метаболические нарушения: 3-глутамилглутаконовая </a:t>
            </a:r>
            <a:r>
              <a:rPr lang="ru-RU" dirty="0" err="1"/>
              <a:t>ацидурия</a:t>
            </a:r>
            <a:r>
              <a:rPr lang="ru-RU" b="1" dirty="0"/>
              <a:t>, конституциональная задержка роста и костного возраста</a:t>
            </a:r>
            <a:r>
              <a:rPr lang="ru-RU" dirty="0"/>
              <a:t>, задержка полового развития, </a:t>
            </a:r>
            <a:r>
              <a:rPr lang="ru-RU" dirty="0" err="1"/>
              <a:t>гипохолестеринемия</a:t>
            </a:r>
            <a:r>
              <a:rPr lang="ru-RU" dirty="0"/>
              <a:t>, гипогликемия.</a:t>
            </a:r>
          </a:p>
          <a:p>
            <a:r>
              <a:rPr lang="ru-RU" b="1" dirty="0"/>
              <a:t>Фенотипические проявления</a:t>
            </a:r>
            <a:r>
              <a:rPr lang="ru-RU" dirty="0"/>
              <a:t>: у мальчиков с синдромом Барта значительное сходство в чертах лица, особенно с младенчества до раннего </a:t>
            </a:r>
            <a:r>
              <a:rPr lang="ru-RU" dirty="0" err="1"/>
              <a:t>пубертата</a:t>
            </a:r>
            <a:r>
              <a:rPr lang="ru-RU" dirty="0"/>
              <a:t> (лицо круглое с полными щеками, «ангельский вид»), после полового созревания голова и лицо сужаются, уши становятся заметно больше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438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/>
              <a:t>Из генетики …</a:t>
            </a:r>
          </a:p>
          <a:p>
            <a:r>
              <a:rPr lang="ru-RU" sz="2000" b="1" dirty="0" smtClean="0"/>
              <a:t>Последствия </a:t>
            </a:r>
            <a:r>
              <a:rPr lang="ru-RU" sz="2000" b="1" dirty="0" err="1" smtClean="0"/>
              <a:t>мисенс</a:t>
            </a:r>
            <a:r>
              <a:rPr lang="ru-RU" sz="2000" b="1" dirty="0" smtClean="0"/>
              <a:t> (точечных) мутации</a:t>
            </a:r>
            <a:r>
              <a:rPr lang="ru-RU" sz="2000" dirty="0" smtClean="0"/>
              <a:t> зависят от того, насколько важна замененная аминокислота для структуры и функции белка;</a:t>
            </a:r>
          </a:p>
          <a:p>
            <a:r>
              <a:rPr lang="ru-RU" sz="2000" b="1" dirty="0" smtClean="0"/>
              <a:t>Нейтральный эффект</a:t>
            </a:r>
            <a:r>
              <a:rPr lang="ru-RU" sz="2000" dirty="0" smtClean="0"/>
              <a:t> - новая аминокислота имеет свойства схожие с исходной и находится в неосновной части белки (концевая); </a:t>
            </a:r>
            <a:r>
              <a:rPr lang="ru-RU" sz="2000" dirty="0" smtClean="0">
                <a:solidFill>
                  <a:srgbClr val="C00000"/>
                </a:solidFill>
              </a:rPr>
              <a:t>функция белка может остаться неизмененной</a:t>
            </a:r>
            <a:r>
              <a:rPr lang="ru-RU" sz="2000" dirty="0" smtClean="0"/>
              <a:t>;</a:t>
            </a:r>
          </a:p>
          <a:p>
            <a:r>
              <a:rPr lang="ru-RU" sz="2000" b="1" dirty="0" smtClean="0"/>
              <a:t>Слабовыраженный или умеренный эффект</a:t>
            </a:r>
            <a:r>
              <a:rPr lang="ru-RU" sz="2000" dirty="0" smtClean="0"/>
              <a:t> - </a:t>
            </a:r>
            <a:r>
              <a:rPr lang="ru-RU" sz="2000" dirty="0" smtClean="0">
                <a:solidFill>
                  <a:srgbClr val="C00000"/>
                </a:solidFill>
              </a:rPr>
              <a:t>функция белка может немного измениться, но не критично</a:t>
            </a:r>
            <a:r>
              <a:rPr lang="ru-RU" sz="2000" dirty="0" smtClean="0"/>
              <a:t>;</a:t>
            </a:r>
          </a:p>
          <a:p>
            <a:r>
              <a:rPr lang="ru-RU" sz="2000" b="1" dirty="0" smtClean="0"/>
              <a:t>Тяжелые последствия</a:t>
            </a:r>
            <a:r>
              <a:rPr lang="ru-RU" sz="2000" dirty="0" smtClean="0"/>
              <a:t> - если замена аминокислоты происходит в важном для функции белка участке, это может привести к нарушению структуры белка, потере его функции или появлению новой, вредной функции (пример: </a:t>
            </a:r>
            <a:r>
              <a:rPr lang="ru-RU" sz="2000" dirty="0" err="1" smtClean="0"/>
              <a:t>серповидноклеточная</a:t>
            </a:r>
            <a:r>
              <a:rPr lang="ru-RU" sz="2000" dirty="0" smtClean="0"/>
              <a:t> анемия, вызванная </a:t>
            </a:r>
            <a:r>
              <a:rPr lang="ru-RU" sz="2000" dirty="0" err="1" smtClean="0"/>
              <a:t>мисенс</a:t>
            </a:r>
            <a:r>
              <a:rPr lang="ru-RU" sz="2000" dirty="0" smtClean="0"/>
              <a:t> мутацией, которая приводит к неправильному формированию гемоглобина).</a:t>
            </a:r>
          </a:p>
          <a:p>
            <a:endParaRPr lang="ru-RU" sz="2000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Мутации могут подвергаться обратному развитию (реверсия) естественным (адаптация) или искусственным путем (генно-инженерная медицина).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Два пути в терапии наследственной патологии! </a:t>
            </a:r>
          </a:p>
        </p:txBody>
      </p:sp>
    </p:spTree>
    <p:extLst>
      <p:ext uri="{BB962C8B-B14F-4D97-AF65-F5344CB8AC3E}">
        <p14:creationId xmlns:p14="http://schemas.microsoft.com/office/powerpoint/2010/main" val="3978244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Синдром Барта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Диагностика – только молекулярно-генетическими методами</a:t>
            </a:r>
            <a:r>
              <a:rPr lang="ru-RU" dirty="0"/>
              <a:t>.</a:t>
            </a:r>
          </a:p>
          <a:p>
            <a:r>
              <a:rPr lang="ru-RU" b="1" dirty="0" smtClean="0"/>
              <a:t>Лечение (симптоматическое)</a:t>
            </a:r>
            <a:r>
              <a:rPr lang="ru-RU" dirty="0" smtClean="0"/>
              <a:t>: </a:t>
            </a:r>
          </a:p>
          <a:p>
            <a:r>
              <a:rPr lang="en-US" dirty="0" smtClean="0"/>
              <a:t>L</a:t>
            </a:r>
            <a:r>
              <a:rPr lang="ru-RU" dirty="0"/>
              <a:t>-карнитин для улучшения функции миокарда; 2000 – больные мальчики доживали больше 15 лет (10%), в 2011 – 36% (после спец лечения).</a:t>
            </a:r>
          </a:p>
          <a:p>
            <a:endParaRPr lang="ru-RU" dirty="0" smtClean="0"/>
          </a:p>
          <a:p>
            <a:r>
              <a:rPr lang="ru-RU" dirty="0" smtClean="0"/>
              <a:t>Врачи </a:t>
            </a:r>
            <a:r>
              <a:rPr lang="ru-RU" dirty="0"/>
              <a:t>РФ от 23.09.2025, Дарья Лебедева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«</a:t>
            </a:r>
            <a:r>
              <a:rPr lang="ru-RU" b="1" dirty="0"/>
              <a:t>Круг добра</a:t>
            </a:r>
            <a:r>
              <a:rPr lang="ru-RU" dirty="0"/>
              <a:t>» намерен закупить </a:t>
            </a:r>
            <a:r>
              <a:rPr lang="ru-RU" dirty="0" err="1"/>
              <a:t>рисдиплам</a:t>
            </a:r>
            <a:r>
              <a:rPr lang="ru-RU" dirty="0"/>
              <a:t> на 2,5 млрд рублей; </a:t>
            </a:r>
            <a:endParaRPr lang="ru-RU" dirty="0" smtClean="0"/>
          </a:p>
          <a:p>
            <a:r>
              <a:rPr lang="ru-RU" dirty="0" smtClean="0"/>
              <a:t>препарат </a:t>
            </a:r>
            <a:r>
              <a:rPr lang="ru-RU" dirty="0"/>
              <a:t>(</a:t>
            </a:r>
            <a:r>
              <a:rPr lang="ru-RU" dirty="0" err="1"/>
              <a:t>Эврисиди</a:t>
            </a:r>
            <a:r>
              <a:rPr lang="ru-RU" dirty="0"/>
              <a:t>, Швейцария, действующее вещество </a:t>
            </a:r>
            <a:r>
              <a:rPr lang="ru-RU" dirty="0" err="1"/>
              <a:t>рисдиплам</a:t>
            </a:r>
            <a:r>
              <a:rPr lang="ru-RU" dirty="0"/>
              <a:t>) зарегистрирован ВОЗ, </a:t>
            </a:r>
            <a:r>
              <a:rPr lang="ru-RU" dirty="0" err="1"/>
              <a:t>эмбриотоксичен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336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Дети с синдромом Барта (Википедия)</a:t>
            </a:r>
            <a:endParaRPr lang="ru-RU" sz="2400" b="1" dirty="0"/>
          </a:p>
        </p:txBody>
      </p:sp>
      <p:pic>
        <p:nvPicPr>
          <p:cNvPr id="2050" name="Picture 2" descr="C:\Users\Tatiana\Desktop\Barth_syndrome_consistent_facial_features_of_boys_(Orphanet_Journal_of_Rare_Diseases_Clarke_et_al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632848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832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/>
              <a:t>Больше вопросов, чем ответов…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/>
              <a:t>Иммунология и генетика выходят на первое место не только по диагностике заболеваний, но и по лечению самых редких патологий.</a:t>
            </a:r>
          </a:p>
          <a:p>
            <a:r>
              <a:rPr lang="ru-RU" sz="2000" b="1" dirty="0" smtClean="0"/>
              <a:t>Все пациенты сегодняшнего дня с ИДС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Старые методы лечения перестали быть эффективными;</a:t>
            </a:r>
          </a:p>
          <a:p>
            <a:r>
              <a:rPr lang="ru-RU" sz="2000" dirty="0" smtClean="0"/>
              <a:t>Поиски новых методов диагностики и лечения заболеваний;</a:t>
            </a:r>
          </a:p>
          <a:p>
            <a:r>
              <a:rPr lang="ru-RU" sz="2000" dirty="0" smtClean="0"/>
              <a:t>Проблемы которые раньше считались нерешаемыми</a:t>
            </a:r>
            <a:r>
              <a:rPr lang="en-US" sz="2000" dirty="0" smtClean="0"/>
              <a:t> - </a:t>
            </a:r>
            <a:r>
              <a:rPr lang="ru-RU" sz="2000" dirty="0" smtClean="0"/>
              <a:t>ИИ?</a:t>
            </a:r>
          </a:p>
          <a:p>
            <a:r>
              <a:rPr lang="ru-RU" sz="2000" dirty="0" smtClean="0"/>
              <a:t>Терапия пациентов крайних возрастов?</a:t>
            </a:r>
          </a:p>
          <a:p>
            <a:r>
              <a:rPr lang="ru-RU" sz="2000" dirty="0" smtClean="0"/>
              <a:t>Резистентность к препаратам, токсичность ХТ (парацетамол, ПЭГ);</a:t>
            </a:r>
          </a:p>
          <a:p>
            <a:r>
              <a:rPr lang="ru-RU" sz="2000" dirty="0" err="1" smtClean="0"/>
              <a:t>Мультидисциплинарный</a:t>
            </a:r>
            <a:r>
              <a:rPr lang="ru-RU" sz="2000" dirty="0" smtClean="0"/>
              <a:t> подход в диагностике и лечении;</a:t>
            </a:r>
          </a:p>
          <a:p>
            <a:r>
              <a:rPr lang="ru-RU" sz="2000" dirty="0" smtClean="0"/>
              <a:t>Все открытия (и решения) делаются на стыке наук;</a:t>
            </a:r>
          </a:p>
          <a:p>
            <a:r>
              <a:rPr lang="ru-RU" sz="2000" b="1" dirty="0" smtClean="0"/>
              <a:t>Гомеопатия сегодня на стыке медицины (патология, неврология, эндокринология, иммунология), биологии, генетики, кибернетики и др.</a:t>
            </a:r>
            <a:r>
              <a:rPr lang="ru-RU" sz="2000" dirty="0" smtClean="0"/>
              <a:t>; </a:t>
            </a:r>
          </a:p>
          <a:p>
            <a:r>
              <a:rPr lang="ru-RU" sz="2000" dirty="0" smtClean="0"/>
              <a:t>Альтернатива современной официальной медицине есть - гомеопатия!</a:t>
            </a:r>
          </a:p>
          <a:p>
            <a:r>
              <a:rPr lang="ru-RU" sz="2000" dirty="0" smtClean="0"/>
              <a:t>Нет механизмов, способных подтвердить действие гомеопатических препаратов; то что не могут подтвердить и объяснить объявляет лженаучным.</a:t>
            </a:r>
          </a:p>
          <a:p>
            <a:r>
              <a:rPr lang="ru-RU" sz="2000" dirty="0" smtClean="0"/>
              <a:t>Чем очевиднее эффективность гомеопатических препаратов, тем сильнее сопротивление …</a:t>
            </a:r>
          </a:p>
          <a:p>
            <a:r>
              <a:rPr lang="ru-RU" sz="2000" dirty="0" smtClean="0"/>
              <a:t>Самая свежая информация</a:t>
            </a:r>
            <a:r>
              <a:rPr lang="en-US" sz="2000" dirty="0" smtClean="0"/>
              <a:t> </a:t>
            </a:r>
            <a:r>
              <a:rPr lang="ru-RU" sz="2000" dirty="0" smtClean="0"/>
              <a:t>по теме:</a:t>
            </a:r>
          </a:p>
          <a:p>
            <a:r>
              <a:rPr lang="ru-RU" sz="2000" b="1" dirty="0" smtClean="0"/>
              <a:t>3-ий </a:t>
            </a:r>
            <a:r>
              <a:rPr lang="ru-RU" sz="2000" b="1" dirty="0"/>
              <a:t>Евразийский международный форум «Адаптивная медицинская иммунология: реалии и перспективы» 14-15 ноября 2025, </a:t>
            </a:r>
            <a:r>
              <a:rPr lang="ru-RU" sz="2000" b="1" dirty="0" smtClean="0"/>
              <a:t>Москва - ИДС и ПИДС.</a:t>
            </a:r>
            <a:r>
              <a:rPr lang="ru-RU" sz="2000" dirty="0" smtClean="0"/>
              <a:t> </a:t>
            </a:r>
          </a:p>
          <a:p>
            <a:r>
              <a:rPr lang="ru-RU" sz="2000" b="1" dirty="0" smtClean="0"/>
              <a:t>8-ой Всероссийский научно-практический конгресс с международным участием «</a:t>
            </a:r>
            <a:r>
              <a:rPr lang="ru-RU" sz="2000" b="1" dirty="0" err="1" smtClean="0"/>
              <a:t>Орфанные</a:t>
            </a:r>
            <a:r>
              <a:rPr lang="ru-RU" sz="2000" b="1" dirty="0" smtClean="0"/>
              <a:t> болезни», 25-26 июня, Москва, отель «</a:t>
            </a:r>
            <a:r>
              <a:rPr lang="ru-RU" sz="2000" b="1" dirty="0" err="1" smtClean="0"/>
              <a:t>Редиссон</a:t>
            </a:r>
            <a:r>
              <a:rPr lang="ru-RU" sz="2000" b="1" dirty="0" smtClean="0"/>
              <a:t>-Славянская»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212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err="1" smtClean="0"/>
              <a:t>Постковидное</a:t>
            </a:r>
            <a:r>
              <a:rPr lang="ru-RU" sz="2000" b="1" dirty="0" smtClean="0"/>
              <a:t> </a:t>
            </a:r>
            <a:r>
              <a:rPr lang="ru-RU" sz="2000" b="1" dirty="0"/>
              <a:t>наследие</a:t>
            </a:r>
            <a:r>
              <a:rPr lang="ru-RU" sz="2000" dirty="0"/>
              <a:t> у современных пациентов проявляется нарушениями в иммунной системе (врожденный иммунитет), генетическими нарушениями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Отмечают </a:t>
            </a:r>
            <a:r>
              <a:rPr lang="ru-RU" sz="2000" b="1" dirty="0"/>
              <a:t>рост</a:t>
            </a:r>
            <a:r>
              <a:rPr lang="ru-RU" sz="2000" dirty="0"/>
              <a:t> онкологической заболеваемости (</a:t>
            </a:r>
            <a:r>
              <a:rPr lang="ru-RU" sz="2000" dirty="0" err="1"/>
              <a:t>турборак</a:t>
            </a:r>
            <a:r>
              <a:rPr lang="ru-RU" sz="2000" dirty="0"/>
              <a:t>), АИВ, врожденной патологии (</a:t>
            </a:r>
            <a:r>
              <a:rPr lang="ru-RU" sz="2000" dirty="0" err="1"/>
              <a:t>орфанные</a:t>
            </a:r>
            <a:r>
              <a:rPr lang="ru-RU" sz="2000" dirty="0"/>
              <a:t> заболевания), а симптоматические проявления любой патологии (острой и хронической) перестали быть специфичными, что чрезвычайно затрудняет практическую работу врачей всех специальностей, а особенно гомеопатов, работающих по подобию. Без знания миазматической теории Ганемана и умения применять ее на практике эффективное лечение современных больных затруднено.</a:t>
            </a:r>
          </a:p>
          <a:p>
            <a:r>
              <a:rPr lang="ru-RU" sz="2000" b="1" dirty="0" smtClean="0"/>
              <a:t>Фенотипические </a:t>
            </a:r>
            <a:r>
              <a:rPr lang="ru-RU" sz="2000" b="1" dirty="0"/>
              <a:t>признаки врожденной патологии</a:t>
            </a:r>
            <a:r>
              <a:rPr lang="ru-RU" sz="2000" dirty="0"/>
              <a:t> и </a:t>
            </a:r>
            <a:r>
              <a:rPr lang="ru-RU" sz="2000" dirty="0" err="1"/>
              <a:t>орфанных</a:t>
            </a:r>
            <a:r>
              <a:rPr lang="ru-RU" sz="2000" dirty="0"/>
              <a:t> заболеваний манифестируют к 1-1,5-2-ум годам у детей (постнатальная диагностика</a:t>
            </a:r>
            <a:r>
              <a:rPr lang="ru-RU" sz="2000" dirty="0" smtClean="0"/>
              <a:t>)</a:t>
            </a:r>
            <a:r>
              <a:rPr lang="en-US" sz="2000" dirty="0" smtClean="0"/>
              <a:t> - </a:t>
            </a:r>
            <a:r>
              <a:rPr lang="ru-RU" sz="2000" dirty="0" smtClean="0"/>
              <a:t>почему?</a:t>
            </a:r>
          </a:p>
          <a:p>
            <a:r>
              <a:rPr lang="ru-RU" sz="2000" b="1" dirty="0" smtClean="0"/>
              <a:t>Генетический </a:t>
            </a:r>
            <a:r>
              <a:rPr lang="ru-RU" sz="2000" b="1" dirty="0"/>
              <a:t>скрининг новорожденных</a:t>
            </a:r>
            <a:r>
              <a:rPr lang="ru-RU" sz="2000" dirty="0"/>
              <a:t> проводят в первые часы после рождения. </a:t>
            </a:r>
            <a:r>
              <a:rPr lang="ru-RU" sz="2000" dirty="0" smtClean="0"/>
              <a:t>Выявляют </a:t>
            </a:r>
            <a:r>
              <a:rPr lang="ru-RU" sz="2000" b="1" dirty="0" smtClean="0"/>
              <a:t>мутации наследуемые</a:t>
            </a:r>
            <a:r>
              <a:rPr lang="ru-RU" sz="2000" dirty="0" smtClean="0"/>
              <a:t> </a:t>
            </a:r>
            <a:r>
              <a:rPr lang="ru-RU" sz="2000" dirty="0"/>
              <a:t>(аутосомно-рецессивные) и </a:t>
            </a:r>
            <a:r>
              <a:rPr lang="ru-RU" sz="2000" b="1" dirty="0"/>
              <a:t>спонтанные</a:t>
            </a:r>
            <a:r>
              <a:rPr lang="ru-RU" sz="2000" dirty="0"/>
              <a:t> (</a:t>
            </a:r>
            <a:r>
              <a:rPr lang="en-US" sz="2000" b="1" dirty="0">
                <a:solidFill>
                  <a:srgbClr val="C00000"/>
                </a:solidFill>
              </a:rPr>
              <a:t>de novo </a:t>
            </a:r>
            <a:r>
              <a:rPr lang="en-US" sz="2000" dirty="0"/>
              <a:t>– </a:t>
            </a:r>
            <a:r>
              <a:rPr lang="ru-RU" sz="2000" dirty="0"/>
              <a:t>вновь появившиеся, у родителей нет даже носительства). Спонтанные мутации появляются у плода во время внутриутробного развития (чаще, чем наследуемые встречаются). </a:t>
            </a:r>
            <a:endParaRPr lang="ru-RU" sz="2000" dirty="0" smtClean="0"/>
          </a:p>
          <a:p>
            <a:r>
              <a:rPr lang="ru-RU" sz="2000" dirty="0" smtClean="0"/>
              <a:t>При </a:t>
            </a:r>
            <a:r>
              <a:rPr lang="ru-RU" sz="2000" dirty="0"/>
              <a:t>обнаружении мутаций лечение </a:t>
            </a:r>
            <a:r>
              <a:rPr lang="ru-RU" sz="2000" b="1" dirty="0"/>
              <a:t>(ФЗТ)</a:t>
            </a:r>
            <a:r>
              <a:rPr lang="ru-RU" sz="2000" dirty="0"/>
              <a:t> назначается сразу, чем раньше начато </a:t>
            </a:r>
            <a:r>
              <a:rPr lang="ru-RU" sz="2000" dirty="0" smtClean="0"/>
              <a:t>лечение (до начала клинических проявлений), </a:t>
            </a:r>
            <a:r>
              <a:rPr lang="ru-RU" sz="2000" dirty="0"/>
              <a:t>тем более выражен эффект. Критерий эффективности? </a:t>
            </a:r>
            <a:endParaRPr lang="ru-RU" sz="2000" dirty="0" smtClean="0"/>
          </a:p>
          <a:p>
            <a:r>
              <a:rPr lang="ru-RU" sz="2000" dirty="0" smtClean="0"/>
              <a:t>Известно</a:t>
            </a:r>
            <a:r>
              <a:rPr lang="ru-RU" sz="2000" dirty="0"/>
              <a:t>, что мутации могут подвергаться обратному развитию, </a:t>
            </a:r>
            <a:r>
              <a:rPr lang="ru-RU" sz="2000" dirty="0" err="1"/>
              <a:t>фенотипически</a:t>
            </a:r>
            <a:r>
              <a:rPr lang="ru-RU" sz="2000" dirty="0"/>
              <a:t> не проявляться (компенсация). Компенсация зависит от миазматического состояния матери и ребенка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50306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Гомеопатия и интегративная медицина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291264" cy="468052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Интегративный подход к лечению хронических (</a:t>
            </a:r>
            <a:r>
              <a:rPr lang="ru-RU" b="1" dirty="0" err="1" smtClean="0">
                <a:solidFill>
                  <a:srgbClr val="7030A0"/>
                </a:solidFill>
              </a:rPr>
              <a:t>коморбидных</a:t>
            </a:r>
            <a:r>
              <a:rPr lang="ru-RU" b="1" dirty="0" smtClean="0">
                <a:solidFill>
                  <a:srgbClr val="7030A0"/>
                </a:solidFill>
              </a:rPr>
              <a:t>) пациентов предполагает использование разных методов лечения, разных способов назначения ЛС, их сочетания (комбинированная терапия);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Гомеопатическая терапия сочетается почти со всеми методами лечения;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Важно, правильно оценивать динамику симптомов в процессе работы с больным и грамотно использовать общие критерии качества лечения</a:t>
            </a:r>
            <a:r>
              <a:rPr lang="en-US" b="1" dirty="0" smtClean="0">
                <a:solidFill>
                  <a:srgbClr val="7030A0"/>
                </a:solidFill>
              </a:rPr>
              <a:t> (</a:t>
            </a:r>
            <a:r>
              <a:rPr lang="ru-RU" b="1" dirty="0" smtClean="0">
                <a:solidFill>
                  <a:srgbClr val="7030A0"/>
                </a:solidFill>
              </a:rPr>
              <a:t>клиническая грамотность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Необходимо знать технологию приготовления ЛС и правила гомеопатической </a:t>
            </a:r>
            <a:r>
              <a:rPr lang="ru-RU" b="1" dirty="0" err="1" smtClean="0">
                <a:solidFill>
                  <a:srgbClr val="C00000"/>
                </a:solidFill>
              </a:rPr>
              <a:t>позологии</a:t>
            </a:r>
            <a:r>
              <a:rPr lang="ru-RU" b="1" dirty="0" smtClean="0">
                <a:solidFill>
                  <a:srgbClr val="C00000"/>
                </a:solidFill>
              </a:rPr>
              <a:t>, чтобы избежать «конфликта интересов органов»;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Ганемановская</a:t>
            </a:r>
            <a:r>
              <a:rPr lang="ru-RU" b="1" dirty="0" smtClean="0">
                <a:solidFill>
                  <a:srgbClr val="C00000"/>
                </a:solidFill>
              </a:rPr>
              <a:t> теория миазмов и правила миазматической терапии позволяют соблюсти миазматический баланс состояния пациента и комплекса назначенных препаратов и определяет эффективность терапии!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 острых ситуациях очень важно время получения гомеопатической терапии (чем раньше, тем </a:t>
            </a:r>
            <a:r>
              <a:rPr lang="ru-RU" b="1" dirty="0" err="1" smtClean="0">
                <a:solidFill>
                  <a:srgbClr val="C00000"/>
                </a:solidFill>
              </a:rPr>
              <a:t>выраженнее</a:t>
            </a:r>
            <a:r>
              <a:rPr lang="ru-RU" b="1" dirty="0" smtClean="0">
                <a:solidFill>
                  <a:srgbClr val="C00000"/>
                </a:solidFill>
              </a:rPr>
              <a:t> эффект).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Грамотный врач; грамотный гомеопат; </a:t>
            </a:r>
            <a:r>
              <a:rPr lang="ru-RU" sz="3800" b="1" dirty="0" smtClean="0">
                <a:solidFill>
                  <a:srgbClr val="7030A0"/>
                </a:solidFill>
              </a:rPr>
              <a:t>грамотный больной</a:t>
            </a:r>
            <a:r>
              <a:rPr lang="ru-RU" b="1" dirty="0" smtClean="0">
                <a:solidFill>
                  <a:srgbClr val="7030A0"/>
                </a:solidFill>
              </a:rPr>
              <a:t>!</a:t>
            </a:r>
            <a:r>
              <a:rPr lang="ru-RU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70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8229600" cy="5760640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Правильная клиническая интерпретация симптомов!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Стратегическое и тактическое назначение ЛС (гомеопатическая </a:t>
            </a:r>
            <a:r>
              <a:rPr lang="ru-RU" b="1" dirty="0" err="1" smtClean="0">
                <a:solidFill>
                  <a:srgbClr val="C00000"/>
                </a:solidFill>
              </a:rPr>
              <a:t>позология</a:t>
            </a:r>
            <a:r>
              <a:rPr lang="ru-RU" b="1" dirty="0" smtClean="0">
                <a:solidFill>
                  <a:srgbClr val="C00000"/>
                </a:solidFill>
              </a:rPr>
              <a:t>);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Миазматическое соответствие и </a:t>
            </a:r>
            <a:r>
              <a:rPr lang="ru-RU" b="1" dirty="0" err="1" smtClean="0">
                <a:solidFill>
                  <a:srgbClr val="C00000"/>
                </a:solidFill>
              </a:rPr>
              <a:t>позологическая</a:t>
            </a:r>
            <a:r>
              <a:rPr lang="ru-RU" b="1" dirty="0" smtClean="0">
                <a:solidFill>
                  <a:srgbClr val="C00000"/>
                </a:solidFill>
              </a:rPr>
              <a:t> тактика в гомеопатии (соли </a:t>
            </a:r>
            <a:r>
              <a:rPr lang="ru-RU" b="1" dirty="0" err="1" smtClean="0">
                <a:solidFill>
                  <a:srgbClr val="C00000"/>
                </a:solidFill>
              </a:rPr>
              <a:t>Шюсслера</a:t>
            </a:r>
            <a:r>
              <a:rPr lang="ru-RU" b="1" dirty="0" smtClean="0">
                <a:solidFill>
                  <a:srgbClr val="C00000"/>
                </a:solidFill>
              </a:rPr>
              <a:t> и биохимические круги Френкеля);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Комбинации конституционального, симптоматического и комплексного лечения, преимущества комбинированной гомеопатической терапии.</a:t>
            </a:r>
          </a:p>
          <a:p>
            <a:pPr algn="ctr"/>
            <a:r>
              <a:rPr lang="ru-RU" sz="3800" b="1" dirty="0" smtClean="0">
                <a:solidFill>
                  <a:srgbClr val="C00000"/>
                </a:solidFill>
              </a:rPr>
              <a:t>21 век - комбинированная терапия в приоритете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Гомеопатическую терапию нужно грамотно комбинировать со стандартным лечением.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Не имея специальной подготовки, гомеопат обязан регулярно консультировать своего больного со специалистом (психиатром, онкологом, иммунологом, инфекционистом и т.д.) – преемственность!</a:t>
            </a: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А если медицинского образования вообще нет!?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Психологи и </a:t>
            </a:r>
            <a:r>
              <a:rPr lang="ru-RU" sz="3600" b="1" dirty="0" err="1" smtClean="0">
                <a:solidFill>
                  <a:srgbClr val="C00000"/>
                </a:solidFill>
              </a:rPr>
              <a:t>нутрициологи</a:t>
            </a:r>
            <a:r>
              <a:rPr lang="ru-RU" sz="3600" b="1" dirty="0" smtClean="0">
                <a:solidFill>
                  <a:srgbClr val="C00000"/>
                </a:solidFill>
              </a:rPr>
              <a:t>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8219256" cy="564949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Гомеопатический препарат – не плацебо!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И работает </a:t>
            </a:r>
            <a:r>
              <a:rPr lang="ru-RU" sz="4000" b="1" dirty="0" smtClean="0"/>
              <a:t>всегда</a:t>
            </a:r>
            <a:r>
              <a:rPr lang="ru-RU" b="1" dirty="0" smtClean="0"/>
              <a:t> независимо </a:t>
            </a:r>
            <a:r>
              <a:rPr lang="ru-RU" b="1" dirty="0"/>
              <a:t>от </a:t>
            </a:r>
            <a:r>
              <a:rPr lang="ru-RU" b="1" dirty="0" smtClean="0"/>
              <a:t>подобия;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Степень подобия </a:t>
            </a:r>
            <a:r>
              <a:rPr lang="ru-RU" b="1" dirty="0" smtClean="0"/>
              <a:t>препарата может быть полная </a:t>
            </a:r>
            <a:r>
              <a:rPr lang="ru-RU" b="1" dirty="0"/>
              <a:t>(абсолютная) или не полная?</a:t>
            </a:r>
            <a:endParaRPr lang="ru-RU" dirty="0"/>
          </a:p>
          <a:p>
            <a:endParaRPr lang="ru-RU" dirty="0" smtClean="0"/>
          </a:p>
          <a:p>
            <a:pPr algn="ctr"/>
            <a:r>
              <a:rPr lang="ru-RU" b="1" dirty="0" smtClean="0"/>
              <a:t>Результат лечения?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Эффект лечения (быстро - медленно) зависит от миазматического баланса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/>
              <a:t>В итоге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Как глубоко ученые проникли в святая-святых! ….</a:t>
            </a:r>
          </a:p>
          <a:p>
            <a:r>
              <a:rPr lang="ru-RU" sz="2000" dirty="0" smtClean="0"/>
              <a:t>Но методы лечения наследственной патологии, которые они предлагают совершенно не годятся для корректного воздействия на гомеостаз.</a:t>
            </a:r>
          </a:p>
          <a:p>
            <a:r>
              <a:rPr lang="ru-RU" sz="2000" dirty="0" smtClean="0"/>
              <a:t>Только </a:t>
            </a:r>
            <a:r>
              <a:rPr lang="ru-RU" sz="2000" b="1" dirty="0" smtClean="0"/>
              <a:t>миазматическая гомеопатия может рассматриваться как адаптивная иммунология, позволяющая добиться гомеостатического баланса и гармоничного развития больного  не только теоретически, но и на практике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429634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Скрининг новорожденных</a:t>
            </a:r>
            <a:endParaRPr lang="ru-RU" sz="2400" b="1" dirty="0"/>
          </a:p>
        </p:txBody>
      </p:sp>
      <p:pic>
        <p:nvPicPr>
          <p:cNvPr id="13314" name="Picture 2" descr="C:\Users\Tatiana\Desktop\Скрининг новорожденных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00200"/>
            <a:ext cx="626469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8516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Агеева Т.К.: Профилактика </a:t>
            </a:r>
            <a:r>
              <a:rPr lang="ru-RU" sz="2400" b="1" dirty="0" err="1" smtClean="0"/>
              <a:t>дезмезенхимозов</a:t>
            </a:r>
            <a:r>
              <a:rPr lang="ru-RU" sz="2400" b="1" dirty="0" smtClean="0"/>
              <a:t> у плода по схеме (МИАЗМАТИЧЕСКАЯ ТЕРАПИЯ) во время беременности и у новорожденных </a:t>
            </a:r>
            <a:r>
              <a:rPr lang="ru-RU" sz="2400" b="1" dirty="0" err="1" smtClean="0"/>
              <a:t>профилактирует</a:t>
            </a:r>
            <a:r>
              <a:rPr lang="ru-RU" sz="2400" b="1" dirty="0" smtClean="0"/>
              <a:t> наследственные нарушения.</a:t>
            </a:r>
            <a:endParaRPr lang="ru-RU" sz="2400" b="1" dirty="0"/>
          </a:p>
        </p:txBody>
      </p:sp>
      <p:pic>
        <p:nvPicPr>
          <p:cNvPr id="4" name="Picture 2" descr="C:\Users\Tatiana\Desktop\материнская ФКУ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352928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797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/>
              <a:t>Гомеопатическое лечение и профилактика </a:t>
            </a:r>
            <a:r>
              <a:rPr lang="ru-RU" sz="2400" b="1" dirty="0" err="1" smtClean="0"/>
              <a:t>орфанной</a:t>
            </a:r>
            <a:r>
              <a:rPr lang="ru-RU" sz="2400" b="1" dirty="0" smtClean="0"/>
              <a:t> патологии у </a:t>
            </a:r>
            <a:r>
              <a:rPr lang="ru-RU" sz="2400" b="1" dirty="0" smtClean="0"/>
              <a:t>плода возможны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/>
              <a:t>Собственный опыт: более 100 </a:t>
            </a:r>
            <a:r>
              <a:rPr lang="ru-RU" sz="2000" b="1" dirty="0" smtClean="0"/>
              <a:t>проблемных беременных и новорожденных, все здоровы;</a:t>
            </a:r>
            <a:endParaRPr lang="ru-RU" sz="2000" b="1" dirty="0"/>
          </a:p>
          <a:p>
            <a:endParaRPr lang="ru-RU" sz="2000" b="1" dirty="0" smtClean="0"/>
          </a:p>
          <a:p>
            <a:r>
              <a:rPr lang="ru-RU" sz="2000" b="1" dirty="0" smtClean="0"/>
              <a:t>Профилактика </a:t>
            </a:r>
            <a:r>
              <a:rPr lang="ru-RU" sz="2000" b="1" dirty="0" err="1" smtClean="0"/>
              <a:t>дезмезенхимозных</a:t>
            </a:r>
            <a:r>
              <a:rPr lang="ru-RU" sz="2000" b="1" dirty="0" smtClean="0"/>
              <a:t> нарушений и </a:t>
            </a:r>
            <a:r>
              <a:rPr lang="ru-RU" sz="2000" b="1" dirty="0" err="1" smtClean="0"/>
              <a:t>орфанной</a:t>
            </a:r>
            <a:r>
              <a:rPr lang="ru-RU" sz="2000" b="1" dirty="0" smtClean="0"/>
              <a:t> патологии у плода во время беременности через мать и через отца до наступления беременности (сбор анамнеза).</a:t>
            </a:r>
          </a:p>
          <a:p>
            <a:r>
              <a:rPr lang="ru-RU" sz="2000" b="1" dirty="0" smtClean="0"/>
              <a:t>Отодвинуть начало прививок на более поздние сроки (после 2-х, а лучше после 4-х лет);</a:t>
            </a:r>
          </a:p>
          <a:p>
            <a:r>
              <a:rPr lang="ru-RU" sz="2000" b="1" dirty="0" smtClean="0"/>
              <a:t>Обеспечить адекватный уход и полноценное питание, любовь и забота </a:t>
            </a:r>
            <a:r>
              <a:rPr lang="ru-RU" sz="2000" b="1" dirty="0" smtClean="0"/>
              <a:t>матери с рождения (ЗОЖ);</a:t>
            </a:r>
            <a:endParaRPr lang="ru-RU" sz="2000" b="1" dirty="0" smtClean="0"/>
          </a:p>
          <a:p>
            <a:r>
              <a:rPr lang="ru-RU" sz="2000" b="1" dirty="0" err="1" smtClean="0"/>
              <a:t>Иммунокорректное</a:t>
            </a:r>
            <a:r>
              <a:rPr lang="ru-RU" sz="2000" b="1" dirty="0" smtClean="0"/>
              <a:t> лечение острой патологии</a:t>
            </a:r>
            <a:r>
              <a:rPr lang="ru-RU" sz="2000" b="1" dirty="0" smtClean="0"/>
              <a:t>.</a:t>
            </a:r>
          </a:p>
          <a:p>
            <a:endParaRPr lang="ru-RU" sz="2000" b="1" dirty="0"/>
          </a:p>
          <a:p>
            <a:endParaRPr lang="ru-RU" sz="2000" b="1" dirty="0"/>
          </a:p>
          <a:p>
            <a:r>
              <a:rPr lang="ru-RU" sz="2000" b="1" dirty="0" smtClean="0"/>
              <a:t>И тогда у нас не будет …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228786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Микроцефалия - через несколько месяцев (2-3 месяца)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Tatiana\Desktop\микроцефал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0188"/>
            <a:ext cx="8424935" cy="45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211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3 месяца</a:t>
            </a:r>
            <a:endParaRPr lang="ru-RU" sz="2400" dirty="0"/>
          </a:p>
        </p:txBody>
      </p:sp>
      <p:pic>
        <p:nvPicPr>
          <p:cNvPr id="2051" name="Picture 3" descr="C:\Users\Tatiana\Desktop\10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783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2 года</a:t>
            </a:r>
            <a:endParaRPr lang="ru-RU" sz="2400" dirty="0"/>
          </a:p>
        </p:txBody>
      </p:sp>
      <p:pic>
        <p:nvPicPr>
          <p:cNvPr id="4" name="Picture 3" descr="C:\Users\Tatiana\Desktop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84887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84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Первые </a:t>
            </a:r>
            <a:r>
              <a:rPr lang="ru-RU" sz="2000" dirty="0"/>
              <a:t>признаки врожденной и генетической патологии проявляются </a:t>
            </a:r>
            <a:r>
              <a:rPr lang="ru-RU" sz="2000" b="1" dirty="0"/>
              <a:t>задержкой физического развития</a:t>
            </a:r>
            <a:r>
              <a:rPr lang="ru-RU" sz="2000" dirty="0"/>
              <a:t> </a:t>
            </a:r>
            <a:r>
              <a:rPr lang="ru-RU" sz="2000" dirty="0" smtClean="0"/>
              <a:t>(ЗФР) у </a:t>
            </a:r>
            <a:r>
              <a:rPr lang="ru-RU" sz="2000" dirty="0"/>
              <a:t>плода (</a:t>
            </a:r>
            <a:r>
              <a:rPr lang="ru-RU" sz="2000" dirty="0" smtClean="0"/>
              <a:t>УЗИ - гиподинамия и гипотрофия плода), </a:t>
            </a:r>
            <a:r>
              <a:rPr lang="ru-RU" sz="2000" dirty="0"/>
              <a:t>это, в первую очередь, </a:t>
            </a:r>
            <a:r>
              <a:rPr lang="ru-RU" sz="2000" dirty="0" smtClean="0"/>
              <a:t>ферментопатия - </a:t>
            </a:r>
            <a:r>
              <a:rPr lang="ru-RU" sz="2000" b="1" dirty="0" err="1" smtClean="0"/>
              <a:t>псора</a:t>
            </a:r>
            <a:r>
              <a:rPr lang="ru-RU" sz="2000" dirty="0"/>
              <a:t>.</a:t>
            </a:r>
          </a:p>
          <a:p>
            <a:r>
              <a:rPr lang="ru-RU" sz="2000" dirty="0" smtClean="0"/>
              <a:t>Миазматические </a:t>
            </a:r>
            <a:r>
              <a:rPr lang="ru-RU" sz="2000" dirty="0"/>
              <a:t>реакции пациента необходимо учитывать при лечении любой (острой и хронической) патологии, это тактика конституционального гомеопатического лечения, особенно у детей. </a:t>
            </a:r>
            <a:endParaRPr lang="ru-RU" sz="2000" dirty="0" smtClean="0"/>
          </a:p>
          <a:p>
            <a:r>
              <a:rPr lang="ru-RU" sz="2000" dirty="0" smtClean="0"/>
              <a:t>С </a:t>
            </a:r>
            <a:r>
              <a:rPr lang="ru-RU" sz="2000" dirty="0"/>
              <a:t>точки зрения закона подобия - </a:t>
            </a:r>
            <a:r>
              <a:rPr lang="ru-RU" sz="2000" b="1" dirty="0"/>
              <a:t>фенотипические проявления ферментопатий</a:t>
            </a:r>
            <a:r>
              <a:rPr lang="ru-RU" sz="2000" dirty="0"/>
              <a:t> учитываются гомеопатами для подбора конституциональных препаратов (стратегия гомеопатического лечения существует более 200 лет</a:t>
            </a:r>
            <a:r>
              <a:rPr lang="ru-RU" sz="2000" dirty="0" smtClean="0"/>
              <a:t>).</a:t>
            </a:r>
          </a:p>
          <a:p>
            <a:r>
              <a:rPr lang="ru-RU" sz="2000" b="1" dirty="0" smtClean="0"/>
              <a:t>С </a:t>
            </a:r>
            <a:r>
              <a:rPr lang="ru-RU" sz="2000" b="1" dirty="0"/>
              <a:t>точки зрения академической медицины </a:t>
            </a:r>
            <a:r>
              <a:rPr lang="ru-RU" sz="2000" b="1" dirty="0" err="1"/>
              <a:t>ферменто</a:t>
            </a:r>
            <a:r>
              <a:rPr lang="ru-RU" sz="2000" b="1" dirty="0"/>
              <a:t>-заместительную терапию (ФЗТ) нужно начинать </a:t>
            </a:r>
            <a:r>
              <a:rPr lang="ru-RU" sz="2000" b="1" dirty="0" smtClean="0"/>
              <a:t>еще до </a:t>
            </a:r>
            <a:r>
              <a:rPr lang="ru-RU" sz="2000" b="1" dirty="0"/>
              <a:t>начала симптоматических (фенотип?) проявлений болезни</a:t>
            </a:r>
            <a:r>
              <a:rPr lang="ru-RU" sz="2000" dirty="0"/>
              <a:t> (как можно раньше)! </a:t>
            </a:r>
            <a:endParaRPr lang="ru-RU" sz="2000" dirty="0" smtClean="0"/>
          </a:p>
          <a:p>
            <a:r>
              <a:rPr lang="ru-RU" sz="2000" dirty="0" smtClean="0"/>
              <a:t>Получается</a:t>
            </a:r>
            <a:r>
              <a:rPr lang="ru-RU" sz="2000" dirty="0"/>
              <a:t>, что стандартное лечение будет </a:t>
            </a:r>
            <a:r>
              <a:rPr lang="ru-RU" sz="2000" dirty="0" smtClean="0"/>
              <a:t>подавлять </a:t>
            </a:r>
            <a:r>
              <a:rPr lang="ru-RU" sz="2000" dirty="0"/>
              <a:t>и </a:t>
            </a:r>
            <a:r>
              <a:rPr lang="ru-RU" sz="2000" dirty="0" smtClean="0"/>
              <a:t>углублять </a:t>
            </a:r>
            <a:r>
              <a:rPr lang="ru-RU" sz="2000" dirty="0" err="1"/>
              <a:t>псору</a:t>
            </a:r>
            <a:r>
              <a:rPr lang="ru-RU" sz="2000" dirty="0"/>
              <a:t> - это тупик!</a:t>
            </a:r>
          </a:p>
          <a:p>
            <a:r>
              <a:rPr lang="ru-RU" sz="2000" dirty="0" smtClean="0"/>
              <a:t>Интеграция </a:t>
            </a:r>
            <a:r>
              <a:rPr lang="ru-RU" sz="2000" dirty="0"/>
              <a:t>гомеопатии в структуру стандартной терапии врожденной патологии невозможна - противоположная направленность векторов терапии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«Питание, уход, любовь матери!» (</a:t>
            </a:r>
            <a:r>
              <a:rPr lang="ru-RU" sz="2000" b="1" dirty="0" err="1" smtClean="0">
                <a:solidFill>
                  <a:srgbClr val="C00000"/>
                </a:solidFill>
              </a:rPr>
              <a:t>Шабалов</a:t>
            </a:r>
            <a:r>
              <a:rPr lang="ru-RU" sz="2000" b="1" dirty="0" smtClean="0">
                <a:solidFill>
                  <a:srgbClr val="C00000"/>
                </a:solidFill>
              </a:rPr>
              <a:t> Н.П., 1997).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928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2 года</a:t>
            </a:r>
            <a:endParaRPr lang="ru-RU" sz="2400" dirty="0"/>
          </a:p>
        </p:txBody>
      </p:sp>
      <p:pic>
        <p:nvPicPr>
          <p:cNvPr id="4" name="Picture 4" descr="C:\Users\Tatiana\Desktop\640x493_promed_20042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0200"/>
            <a:ext cx="792087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3354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atiana\Desktop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56084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7696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atiana\Desktop\01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632847" cy="54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8764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atiana\Desktop\1-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60840" cy="54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7351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Современная терапия СМА</a:t>
            </a:r>
            <a:endParaRPr lang="ru-RU" sz="2400" b="1" dirty="0"/>
          </a:p>
        </p:txBody>
      </p:sp>
      <p:pic>
        <p:nvPicPr>
          <p:cNvPr id="21506" name="Picture 2" descr="C:\Users\Tatiana\Desktop\1.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848872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9747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atiana\Desktop\i02h6mx3m320xbo9wa5rxo8qyofl5kdv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920879" cy="54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096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Кто микроцефал ? </a:t>
            </a:r>
            <a:r>
              <a:rPr lang="ru-RU" sz="2400" dirty="0" smtClean="0"/>
              <a:t>…</a:t>
            </a:r>
            <a:endParaRPr lang="ru-RU" sz="2400" dirty="0"/>
          </a:p>
        </p:txBody>
      </p:sp>
      <p:pic>
        <p:nvPicPr>
          <p:cNvPr id="14338" name="Picture 2" descr="C:\Users\Tatiana\Desktop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9"/>
            <a:ext cx="813690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4084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/>
              <a:t>Возможности гомеопатии безграничны …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Врачи РФ - 2026 </a:t>
            </a:r>
            <a:r>
              <a:rPr lang="ru-RU" b="1" dirty="0" smtClean="0"/>
              <a:t>год:</a:t>
            </a:r>
            <a:endParaRPr lang="ru-RU" dirty="0" smtClean="0"/>
          </a:p>
          <a:p>
            <a:r>
              <a:rPr lang="ru-RU" dirty="0" smtClean="0"/>
              <a:t>Дочь </a:t>
            </a:r>
            <a:r>
              <a:rPr lang="ru-RU" dirty="0"/>
              <a:t>Лолиты </a:t>
            </a:r>
            <a:r>
              <a:rPr lang="ru-RU" dirty="0" err="1" smtClean="0"/>
              <a:t>Милявской</a:t>
            </a:r>
            <a:r>
              <a:rPr lang="ru-RU" dirty="0" smtClean="0"/>
              <a:t> Ева </a:t>
            </a:r>
            <a:r>
              <a:rPr lang="ru-RU" dirty="0"/>
              <a:t>родилась в 1999 недоношенной (на 24-26 неделе беременности), </a:t>
            </a:r>
            <a:endParaRPr lang="ru-RU" dirty="0" smtClean="0"/>
          </a:p>
          <a:p>
            <a:r>
              <a:rPr lang="ru-RU" dirty="0" smtClean="0"/>
              <a:t>вес </a:t>
            </a:r>
            <a:r>
              <a:rPr lang="ru-RU" dirty="0"/>
              <a:t>при рождении 1,2 кг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детство </a:t>
            </a:r>
            <a:r>
              <a:rPr lang="ru-RU" dirty="0"/>
              <a:t>провела в Киеве у бабушки (</a:t>
            </a:r>
            <a:r>
              <a:rPr lang="ru-RU" b="1" dirty="0"/>
              <a:t>бабушка и любовь</a:t>
            </a:r>
            <a:r>
              <a:rPr lang="ru-RU" dirty="0"/>
              <a:t>), </a:t>
            </a:r>
            <a:endParaRPr lang="ru-RU" dirty="0" smtClean="0"/>
          </a:p>
          <a:p>
            <a:r>
              <a:rPr lang="ru-RU" dirty="0" smtClean="0"/>
              <a:t>сейчас девочке </a:t>
            </a:r>
            <a:r>
              <a:rPr lang="ru-RU" dirty="0"/>
              <a:t>26 лет.</a:t>
            </a:r>
          </a:p>
          <a:p>
            <a:r>
              <a:rPr lang="ru-RU" dirty="0" smtClean="0"/>
              <a:t>Окончила </a:t>
            </a:r>
            <a:r>
              <a:rPr lang="ru-RU" dirty="0"/>
              <a:t>университет в Варшаве, выучила 4 языка.</a:t>
            </a:r>
          </a:p>
          <a:p>
            <a:r>
              <a:rPr lang="ru-RU" dirty="0"/>
              <a:t>Постепенное смягчение симптомов РАС, социализирована, живет </a:t>
            </a:r>
            <a:r>
              <a:rPr lang="ru-RU" dirty="0" smtClean="0"/>
              <a:t>отдельно, работает редактором.</a:t>
            </a:r>
          </a:p>
          <a:p>
            <a:endParaRPr lang="ru-RU" dirty="0"/>
          </a:p>
          <a:p>
            <a:r>
              <a:rPr lang="ru-RU" b="1" dirty="0"/>
              <a:t>Диагноз: Синдром Дауна, аутизм, синдром </a:t>
            </a:r>
            <a:r>
              <a:rPr lang="ru-RU" b="1" dirty="0" err="1"/>
              <a:t>Аспергера</a:t>
            </a:r>
            <a:r>
              <a:rPr lang="ru-RU" b="1" dirty="0"/>
              <a:t> (РАС - социализация, эмоции), отслойка сетчатки в 2 года (оперировали</a:t>
            </a:r>
            <a:r>
              <a:rPr lang="ru-RU" b="1" dirty="0" smtClean="0"/>
              <a:t>)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6903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10" y="980728"/>
            <a:ext cx="7543802" cy="475592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Благодарю за внимание!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/>
              <a:t>Курс </a:t>
            </a:r>
            <a:r>
              <a:rPr lang="ru-RU" sz="2700" b="1" dirty="0" err="1" smtClean="0"/>
              <a:t>вебинаров</a:t>
            </a:r>
            <a:r>
              <a:rPr lang="ru-RU" sz="2700" b="1" dirty="0" smtClean="0"/>
              <a:t> по лабораторной диагностике</a:t>
            </a:r>
            <a:br>
              <a:rPr lang="ru-RU" sz="2700" b="1" dirty="0" smtClean="0"/>
            </a:br>
            <a:r>
              <a:rPr lang="ru-RU" sz="2700" b="1" dirty="0" smtClean="0"/>
              <a:t>весна 2026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sz="2800" b="1" dirty="0" smtClean="0">
                <a:latin typeface="Arial Narrow" pitchFamily="34" charset="0"/>
                <a:hlinkClick r:id="rId2"/>
              </a:rPr>
              <a:t>tageeva@mail.ru</a:t>
            </a:r>
            <a:r>
              <a:rPr lang="en-US" sz="2800" b="1" dirty="0" smtClean="0">
                <a:latin typeface="Arial Narrow" pitchFamily="34" charset="0"/>
              </a:rPr>
              <a:t/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WWW.AGEEVA-DOC.RU</a:t>
            </a:r>
            <a:r>
              <a:rPr lang="ru-RU" b="1" dirty="0" smtClean="0">
                <a:latin typeface="Arial Narrow" pitchFamily="34" charset="0"/>
              </a:rPr>
              <a:t/>
            </a:r>
            <a:br>
              <a:rPr lang="ru-RU" b="1" dirty="0" smtClean="0">
                <a:latin typeface="Arial Narrow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49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err="1" smtClean="0"/>
              <a:t>Витрувианский</a:t>
            </a:r>
            <a:r>
              <a:rPr lang="ru-RU" sz="2400" b="1" dirty="0" smtClean="0"/>
              <a:t> человек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>графический рисунок Леонардо да Винчи сделан 1480-1490 (1482); идеальные пропорции и устройство человеческого тела.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02" y="1600200"/>
            <a:ext cx="456399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Витрувий</a:t>
            </a:r>
            <a:r>
              <a:rPr lang="ru-RU" b="1" dirty="0" smtClean="0"/>
              <a:t> </a:t>
            </a:r>
            <a:r>
              <a:rPr lang="ru-RU" b="1" dirty="0"/>
              <a:t>жил с 80 до 20 (15) г до н.э.</a:t>
            </a:r>
            <a:r>
              <a:rPr lang="ru-RU" dirty="0"/>
              <a:t> в Римской республике; он писал</a:t>
            </a:r>
            <a:r>
              <a:rPr lang="ru-RU" dirty="0" smtClean="0"/>
              <a:t>: </a:t>
            </a:r>
            <a:r>
              <a:rPr lang="ru-RU" b="1" dirty="0" smtClean="0">
                <a:solidFill>
                  <a:srgbClr val="C00000"/>
                </a:solidFill>
              </a:rPr>
              <a:t>«В </a:t>
            </a:r>
            <a:r>
              <a:rPr lang="ru-RU" b="1" dirty="0">
                <a:solidFill>
                  <a:srgbClr val="C00000"/>
                </a:solidFill>
              </a:rPr>
              <a:t>храме должна царить гармония в симметричном расположении различных частей по отношению к </a:t>
            </a:r>
            <a:r>
              <a:rPr lang="ru-RU" b="1" dirty="0" smtClean="0">
                <a:solidFill>
                  <a:srgbClr val="C00000"/>
                </a:solidFill>
              </a:rPr>
              <a:t>целому»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У </a:t>
            </a:r>
            <a:r>
              <a:rPr lang="ru-RU" b="1" dirty="0"/>
              <a:t>человека </a:t>
            </a:r>
            <a:r>
              <a:rPr lang="ru-RU" b="1" dirty="0" smtClean="0"/>
              <a:t>геометрическим центром </a:t>
            </a:r>
            <a:r>
              <a:rPr lang="ru-RU" b="1" dirty="0"/>
              <a:t>является пупок</a:t>
            </a:r>
            <a:r>
              <a:rPr lang="ru-RU" dirty="0"/>
              <a:t>.</a:t>
            </a:r>
          </a:p>
          <a:p>
            <a:r>
              <a:rPr lang="ru-RU" dirty="0"/>
              <a:t>Леонардо рассматривал свою работу, как космографию </a:t>
            </a:r>
            <a:r>
              <a:rPr lang="ru-RU" dirty="0" err="1"/>
              <a:t>дель</a:t>
            </a:r>
            <a:r>
              <a:rPr lang="ru-RU" dirty="0"/>
              <a:t> минор </a:t>
            </a:r>
            <a:r>
              <a:rPr lang="ru-RU" dirty="0" err="1"/>
              <a:t>мондо</a:t>
            </a:r>
            <a:r>
              <a:rPr lang="ru-RU" dirty="0"/>
              <a:t> (космография микрокосмоса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он </a:t>
            </a:r>
            <a:r>
              <a:rPr lang="ru-RU" dirty="0"/>
              <a:t>считал, что </a:t>
            </a:r>
            <a:r>
              <a:rPr lang="ru-RU" b="1" dirty="0"/>
              <a:t>работа человеческого тела является аналогом в микрокосмосе работы всей Вселенной</a:t>
            </a:r>
            <a:r>
              <a:rPr lang="ru-RU" dirty="0"/>
              <a:t>.</a:t>
            </a:r>
          </a:p>
          <a:p>
            <a:r>
              <a:rPr lang="ru-RU" dirty="0"/>
              <a:t>На рисунке изображен обнаженный мужчина (в разных позах), окруженный квадратом и вписанный в круг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Такой </a:t>
            </a:r>
            <a:r>
              <a:rPr lang="ru-RU" dirty="0"/>
              <a:t>подход изображает несколько фаз движения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Использование </a:t>
            </a:r>
            <a:r>
              <a:rPr lang="ru-RU" b="1" dirty="0">
                <a:solidFill>
                  <a:srgbClr val="00B050"/>
                </a:solidFill>
              </a:rPr>
              <a:t>тонких линий, пристального </a:t>
            </a:r>
            <a:r>
              <a:rPr lang="ru-RU" sz="4200" b="1" dirty="0">
                <a:solidFill>
                  <a:srgbClr val="00B050"/>
                </a:solidFill>
              </a:rPr>
              <a:t>взгляда</a:t>
            </a:r>
            <a:r>
              <a:rPr lang="ru-RU" b="1" dirty="0">
                <a:solidFill>
                  <a:srgbClr val="00B050"/>
                </a:solidFill>
              </a:rPr>
              <a:t> и завитков волос соединяет воедино человеческое и божественное (это не просто портрет, а художественное изображение человека</a:t>
            </a:r>
            <a:r>
              <a:rPr lang="ru-RU" b="1" dirty="0" smtClean="0">
                <a:solidFill>
                  <a:srgbClr val="00B050"/>
                </a:solidFill>
              </a:rPr>
              <a:t>)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Круг (и Космос), не имеющий начала и конца символизирует вечность и духовность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054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sz="2000" b="1" dirty="0"/>
              <a:t>Теория </a:t>
            </a:r>
            <a:r>
              <a:rPr lang="ru-RU" sz="2000" b="1" dirty="0" err="1"/>
              <a:t>Ветрувио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размеры </a:t>
            </a:r>
            <a:r>
              <a:rPr lang="ru-RU" sz="2000" dirty="0"/>
              <a:t>человека в природе распределены:</a:t>
            </a:r>
          </a:p>
          <a:p>
            <a:r>
              <a:rPr lang="ru-RU" sz="2000" dirty="0"/>
              <a:t>Ладонь – четыре пальца (ширина</a:t>
            </a:r>
            <a:r>
              <a:rPr lang="ru-RU" sz="2000" dirty="0" smtClean="0"/>
              <a:t>);</a:t>
            </a:r>
            <a:endParaRPr lang="ru-RU" sz="2000" dirty="0"/>
          </a:p>
          <a:p>
            <a:r>
              <a:rPr lang="ru-RU" sz="2000" dirty="0"/>
              <a:t>Ступня – четыре </a:t>
            </a:r>
            <a:r>
              <a:rPr lang="ru-RU" sz="2000" dirty="0" smtClean="0"/>
              <a:t>ладони;</a:t>
            </a:r>
            <a:endParaRPr lang="ru-RU" sz="2000" dirty="0"/>
          </a:p>
          <a:p>
            <a:r>
              <a:rPr lang="ru-RU" sz="2000" dirty="0"/>
              <a:t>Локоть – шесть </a:t>
            </a:r>
            <a:r>
              <a:rPr lang="ru-RU" sz="2000" dirty="0" smtClean="0"/>
              <a:t>ладоней;</a:t>
            </a:r>
            <a:endParaRPr lang="ru-RU" sz="2000" dirty="0"/>
          </a:p>
          <a:p>
            <a:r>
              <a:rPr lang="ru-RU" sz="2000" dirty="0"/>
              <a:t>Четыре локтя составляют </a:t>
            </a:r>
            <a:r>
              <a:rPr lang="ru-RU" sz="2000" dirty="0" smtClean="0"/>
              <a:t>человека;</a:t>
            </a:r>
            <a:endParaRPr lang="ru-RU" sz="2000" dirty="0"/>
          </a:p>
          <a:p>
            <a:r>
              <a:rPr lang="ru-RU" sz="2000" dirty="0"/>
              <a:t>Шаг – четыре </a:t>
            </a:r>
            <a:r>
              <a:rPr lang="ru-RU" sz="2000" dirty="0" smtClean="0"/>
              <a:t>локтя;</a:t>
            </a:r>
            <a:endParaRPr lang="ru-RU" sz="2000" dirty="0"/>
          </a:p>
          <a:p>
            <a:r>
              <a:rPr lang="ru-RU" sz="2000" dirty="0"/>
              <a:t>Человек – 24 </a:t>
            </a:r>
            <a:r>
              <a:rPr lang="ru-RU" sz="2000" dirty="0" smtClean="0"/>
              <a:t>ладони.</a:t>
            </a:r>
          </a:p>
          <a:p>
            <a:r>
              <a:rPr lang="ru-RU" sz="2000" dirty="0"/>
              <a:t>Центром вытянутых конечностей будет </a:t>
            </a:r>
            <a:r>
              <a:rPr lang="ru-RU" sz="2000" dirty="0" smtClean="0"/>
              <a:t>пупок.</a:t>
            </a:r>
            <a:endParaRPr lang="ru-RU" sz="2000" dirty="0"/>
          </a:p>
          <a:p>
            <a:r>
              <a:rPr lang="ru-RU" sz="2000" dirty="0"/>
              <a:t>Пространство между ногами будет равносторонним треугольником.</a:t>
            </a:r>
          </a:p>
          <a:p>
            <a:r>
              <a:rPr lang="ru-RU" sz="2000" b="1" dirty="0"/>
              <a:t>Длина раскинутых рук равна росту </a:t>
            </a:r>
            <a:r>
              <a:rPr lang="ru-RU" sz="2000" b="1" dirty="0" smtClean="0"/>
              <a:t>человека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От линии роста волос до низа подбородка – 1/10 роста мужчины</a:t>
            </a:r>
          </a:p>
          <a:p>
            <a:r>
              <a:rPr lang="ru-RU" sz="2000" dirty="0"/>
              <a:t>Снизу подбородка до макушки – 1/8 роста человека</a:t>
            </a:r>
          </a:p>
          <a:p>
            <a:r>
              <a:rPr lang="ru-RU" sz="2000" dirty="0"/>
              <a:t>От груди до макушки – 1/6 роста человека</a:t>
            </a:r>
          </a:p>
          <a:p>
            <a:r>
              <a:rPr lang="ru-RU" sz="2000" dirty="0"/>
              <a:t>От груди до линии роста волос – 1/7 роста </a:t>
            </a:r>
            <a:r>
              <a:rPr lang="ru-RU" sz="2000" dirty="0" smtClean="0"/>
              <a:t>человека.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5168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Максимальная </a:t>
            </a:r>
            <a:r>
              <a:rPr lang="ru-RU" sz="2000" dirty="0"/>
              <a:t>ширина плеч составляет ¼ роста мужчины</a:t>
            </a:r>
          </a:p>
          <a:p>
            <a:r>
              <a:rPr lang="ru-RU" sz="2000" dirty="0"/>
              <a:t>От груди до макушки – ¼ роста мужчины</a:t>
            </a:r>
          </a:p>
          <a:p>
            <a:r>
              <a:rPr lang="ru-RU" sz="2000" dirty="0" smtClean="0"/>
              <a:t>От </a:t>
            </a:r>
            <a:r>
              <a:rPr lang="ru-RU" sz="2000" dirty="0"/>
              <a:t>локтя до подмышки – 1/8 роста мужчины</a:t>
            </a:r>
          </a:p>
          <a:p>
            <a:r>
              <a:rPr lang="ru-RU" sz="2000" dirty="0"/>
              <a:t>Длина руки – 1/10 роста</a:t>
            </a:r>
          </a:p>
          <a:p>
            <a:r>
              <a:rPr lang="ru-RU" sz="2000" b="1" dirty="0"/>
              <a:t>Корень полового члена находится на середине роста </a:t>
            </a:r>
            <a:r>
              <a:rPr lang="ru-RU" sz="2000" b="1" dirty="0" smtClean="0"/>
              <a:t>мужчины.</a:t>
            </a:r>
            <a:endParaRPr lang="ru-RU" sz="2000" b="1" dirty="0"/>
          </a:p>
          <a:p>
            <a:r>
              <a:rPr lang="ru-RU" sz="2000" dirty="0"/>
              <a:t>Ступня – 1/7 роста </a:t>
            </a:r>
            <a:r>
              <a:rPr lang="ru-RU" sz="2000" dirty="0" smtClean="0"/>
              <a:t>человека.</a:t>
            </a:r>
            <a:endParaRPr lang="ru-RU" sz="2000" dirty="0"/>
          </a:p>
          <a:p>
            <a:r>
              <a:rPr lang="ru-RU" sz="2000" dirty="0"/>
              <a:t>Снизу ступни до ниже колена – ¼ роста </a:t>
            </a:r>
            <a:r>
              <a:rPr lang="ru-RU" sz="2000" dirty="0" smtClean="0"/>
              <a:t>человека.</a:t>
            </a:r>
            <a:endParaRPr lang="ru-RU" sz="2000" dirty="0"/>
          </a:p>
          <a:p>
            <a:r>
              <a:rPr lang="ru-RU" sz="2000" b="1" dirty="0"/>
              <a:t>От колена до снования полового члена – ¼ </a:t>
            </a:r>
            <a:r>
              <a:rPr lang="ru-RU" sz="2000" b="1" dirty="0" smtClean="0"/>
              <a:t>роста.</a:t>
            </a:r>
            <a:endParaRPr lang="ru-RU" sz="2000" b="1" dirty="0"/>
          </a:p>
          <a:p>
            <a:r>
              <a:rPr lang="ru-RU" sz="2000" dirty="0"/>
              <a:t>Расстояния от подбородка до носа и бровей и линии роста волос равны ушам и 1/3 </a:t>
            </a:r>
            <a:r>
              <a:rPr lang="ru-RU" sz="2000" dirty="0" smtClean="0"/>
              <a:t>лица.</a:t>
            </a:r>
            <a:endParaRPr lang="ru-RU" sz="2000" dirty="0"/>
          </a:p>
          <a:p>
            <a:r>
              <a:rPr lang="ru-RU" sz="2000" b="1" dirty="0"/>
              <a:t>Точки определяющие эти пропорции отмечены на рисунке линиями</a:t>
            </a:r>
            <a:r>
              <a:rPr lang="ru-RU" sz="2000" dirty="0"/>
              <a:t>.</a:t>
            </a:r>
          </a:p>
          <a:p>
            <a:r>
              <a:rPr lang="ru-RU" sz="2000" dirty="0"/>
              <a:t>Линия под рисунком равна стороне квадрата и разделена на 4 локтя, из которых 2 внешних разделены на 6 ладоней, две крайние ладони разделены на 4 </a:t>
            </a:r>
            <a:r>
              <a:rPr lang="ru-RU" sz="2000" dirty="0" smtClean="0"/>
              <a:t>пальца.</a:t>
            </a:r>
            <a:endParaRPr lang="ru-RU" sz="2000" dirty="0"/>
          </a:p>
          <a:p>
            <a:r>
              <a:rPr lang="ru-RU" sz="2000" b="1" dirty="0"/>
              <a:t>Поза с разведенными руками и сведенными ногами вписывается в </a:t>
            </a:r>
            <a:r>
              <a:rPr lang="ru-RU" sz="2000" b="1" dirty="0" smtClean="0"/>
              <a:t>квадрат.</a:t>
            </a:r>
            <a:endParaRPr lang="ru-RU" sz="2000" b="1" dirty="0"/>
          </a:p>
          <a:p>
            <a:r>
              <a:rPr lang="ru-RU" sz="2000" b="1" dirty="0"/>
              <a:t>Поза с раскинутыми руками и ногами вписывается в </a:t>
            </a:r>
            <a:r>
              <a:rPr lang="ru-RU" sz="2000" b="1" dirty="0" smtClean="0"/>
              <a:t>круг.</a:t>
            </a:r>
            <a:endParaRPr lang="ru-RU" sz="2000" b="1" dirty="0"/>
          </a:p>
          <a:p>
            <a:r>
              <a:rPr lang="ru-RU" sz="2000" dirty="0"/>
              <a:t>При этом основные отношения не меняются, но </a:t>
            </a:r>
            <a:r>
              <a:rPr lang="ru-RU" sz="2000" b="1" dirty="0"/>
              <a:t>центр окружности разный (пупок и член)</a:t>
            </a:r>
            <a:r>
              <a:rPr lang="ru-RU" sz="2000" dirty="0"/>
              <a:t> – эта мера отношений принята в антропометрии и архитектуре современности (</a:t>
            </a:r>
            <a:r>
              <a:rPr lang="ru-RU" sz="2000" dirty="0" err="1"/>
              <a:t>Модулор</a:t>
            </a:r>
            <a:r>
              <a:rPr lang="ru-RU" sz="2000" dirty="0"/>
              <a:t> и </a:t>
            </a:r>
            <a:r>
              <a:rPr lang="ru-RU" sz="2000" dirty="0" err="1"/>
              <a:t>Ле</a:t>
            </a:r>
            <a:r>
              <a:rPr lang="ru-RU" sz="2000" dirty="0"/>
              <a:t> Корбюзье)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87521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4274</Words>
  <Application>Microsoft Office PowerPoint</Application>
  <PresentationFormat>Экран (4:3)</PresentationFormat>
  <Paragraphs>412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Миазматическая теория Ганемана в практике современного гомеопата  ЗПМР, РАС, коморбидные состояния у детей - возможности миазматической терапии   24 мая 2026 Москва</vt:lpstr>
      <vt:lpstr>Презентация PowerPoint</vt:lpstr>
      <vt:lpstr>Гармония - это не статичная точка, а гибкий процесс, требующий постоянной адаптации к меняющимся обстоятельствам (Е. Мошинская) В жизни все должно быть гармонично - в идеале. Миазматический баланс в гомеопатии - гармония жизни (П.С.Ортега) Маркер гармоничного развития личности - антропометрия.</vt:lpstr>
      <vt:lpstr>Презентация PowerPoint</vt:lpstr>
      <vt:lpstr>Презентация PowerPoint</vt:lpstr>
      <vt:lpstr>Витрувианский человек: графический рисунок Леонардо да Винчи сделан 1480-1490 (1482); идеальные пропорции и устройство человеческого тела.</vt:lpstr>
      <vt:lpstr>Презентация PowerPoint</vt:lpstr>
      <vt:lpstr>Презентация PowerPoint</vt:lpstr>
      <vt:lpstr>Презентация PowerPoint</vt:lpstr>
      <vt:lpstr>Аутизм и РАС - в чем отличие и есть ли разница</vt:lpstr>
      <vt:lpstr>Мальчик Н., 14 лет, учится в математической школе</vt:lpstr>
      <vt:lpstr>Презентация PowerPoint</vt:lpstr>
      <vt:lpstr>Презентация PowerPoint</vt:lpstr>
      <vt:lpstr>Наследственность:</vt:lpstr>
      <vt:lpstr>Назначено лечение от 13.11.2024</vt:lpstr>
      <vt:lpstr>Опрос и осмотр 28.02.2025 (через 3,5 месяца):</vt:lpstr>
      <vt:lpstr>Презентация PowerPoint</vt:lpstr>
      <vt:lpstr>Назначенное лечение 28.02.2025</vt:lpstr>
      <vt:lpstr>Презентация PowerPoint</vt:lpstr>
      <vt:lpstr>Назначенное лечение 21.05.2025</vt:lpstr>
      <vt:lpstr>Презентация PowerPoint</vt:lpstr>
      <vt:lpstr>Егор 28 февраля 2005 г.р. Обратился в сентябре 2009 (4 года 6 месяцев).</vt:lpstr>
      <vt:lpstr>Это рыбки мальчик рисовал их в сентябре 2009 и в апреле 2010 </vt:lpstr>
      <vt:lpstr>Копирует написанное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добиться гармонии в комбинированном лечении больного? Метаболомимика …? «В здоровом теле - здоровый дух!»</vt:lpstr>
      <vt:lpstr>Генотип и фенотип - итоги:</vt:lpstr>
      <vt:lpstr>Презентация PowerPoint</vt:lpstr>
      <vt:lpstr>Орфанные болезни - опасные для жизни или хронически прогрессирующие болезни с низкой распространенностью, имеют генетическую природу, проявляются в детстве, требуют пожизненного лечения орфанными препаратами</vt:lpstr>
      <vt:lpstr>Орфанные заболевания в РФ (перечень)</vt:lpstr>
      <vt:lpstr>Синдром Барта; Х-сцепленное рецессивное заболевание (кардиомиопатия, скелетная миопатия, задержка роста, нарушение функций иммунитета), впервые описан в 1983 году Питером Бартом (митохондриальная патология). В 2012 году было известно о 151 случае (сейчас?).</vt:lpstr>
      <vt:lpstr>Презентация PowerPoint</vt:lpstr>
      <vt:lpstr>Презентация PowerPoint</vt:lpstr>
      <vt:lpstr>Синдром Барта</vt:lpstr>
      <vt:lpstr>Дети с синдромом Барта (Википедия)</vt:lpstr>
      <vt:lpstr>Больше вопросов, чем ответов…</vt:lpstr>
      <vt:lpstr>Гомеопатия и интегративная медицина</vt:lpstr>
      <vt:lpstr>Презентация PowerPoint</vt:lpstr>
      <vt:lpstr>Презентация PowerPoint</vt:lpstr>
      <vt:lpstr>В итоге:</vt:lpstr>
      <vt:lpstr>Скрининг новорожденных</vt:lpstr>
      <vt:lpstr>Агеева Т.К.: Профилактика дезмезенхимозов у плода по схеме (МИАЗМАТИЧЕСКАЯ ТЕРАПИЯ) во время беременности и у новорожденных профилактирует наследственные нарушения.</vt:lpstr>
      <vt:lpstr>Гомеопатическое лечение и профилактика орфанной патологии у плода возможны</vt:lpstr>
      <vt:lpstr>Микроцефалия - через несколько месяцев (2-3 месяца)</vt:lpstr>
      <vt:lpstr>3 месяца</vt:lpstr>
      <vt:lpstr>2 года</vt:lpstr>
      <vt:lpstr>2 года</vt:lpstr>
      <vt:lpstr>Презентация PowerPoint</vt:lpstr>
      <vt:lpstr>Презентация PowerPoint</vt:lpstr>
      <vt:lpstr>Презентация PowerPoint</vt:lpstr>
      <vt:lpstr>Современная терапия СМА</vt:lpstr>
      <vt:lpstr>Презентация PowerPoint</vt:lpstr>
      <vt:lpstr>Кто микроцефал ? …</vt:lpstr>
      <vt:lpstr>Возможности гомеопатии безграничны …</vt:lpstr>
      <vt:lpstr>  Благодарю за внимание!   Курс вебинаров по лабораторной диагностике весна 2026   tageeva@mail.ru WWW.AGEEVA-DOC.RU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Tatiana</dc:creator>
  <cp:lastModifiedBy>Tatiana</cp:lastModifiedBy>
  <cp:revision>60</cp:revision>
  <dcterms:created xsi:type="dcterms:W3CDTF">2009-01-09T20:21:55Z</dcterms:created>
  <dcterms:modified xsi:type="dcterms:W3CDTF">2009-01-07T16:12:48Z</dcterms:modified>
</cp:coreProperties>
</file>